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27"/>
  </p:notesMasterIdLst>
  <p:sldIdLst>
    <p:sldId id="354" r:id="rId2"/>
    <p:sldId id="336" r:id="rId3"/>
    <p:sldId id="356" r:id="rId4"/>
    <p:sldId id="357" r:id="rId5"/>
    <p:sldId id="344" r:id="rId6"/>
    <p:sldId id="359" r:id="rId7"/>
    <p:sldId id="358" r:id="rId8"/>
    <p:sldId id="297" r:id="rId9"/>
    <p:sldId id="319" r:id="rId10"/>
    <p:sldId id="363" r:id="rId11"/>
    <p:sldId id="364" r:id="rId12"/>
    <p:sldId id="365" r:id="rId13"/>
    <p:sldId id="373" r:id="rId14"/>
    <p:sldId id="375" r:id="rId15"/>
    <p:sldId id="376" r:id="rId16"/>
    <p:sldId id="377" r:id="rId17"/>
    <p:sldId id="329" r:id="rId18"/>
    <p:sldId id="353" r:id="rId19"/>
    <p:sldId id="369" r:id="rId20"/>
    <p:sldId id="366" r:id="rId21"/>
    <p:sldId id="367" r:id="rId22"/>
    <p:sldId id="368" r:id="rId23"/>
    <p:sldId id="378" r:id="rId24"/>
    <p:sldId id="379" r:id="rId25"/>
    <p:sldId id="370" r:id="rId26"/>
  </p:sldIdLst>
  <p:sldSz cx="9144000" cy="6858000" type="screen4x3"/>
  <p:notesSz cx="6858000" cy="9144000"/>
  <p:defaultTex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BD9EA"/>
    <a:srgbClr val="C8E9EA"/>
    <a:srgbClr val="FF66CC"/>
    <a:srgbClr val="CC99FF"/>
    <a:srgbClr val="308CE0"/>
    <a:srgbClr val="800000"/>
  </p:clrMru>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6208" autoAdjust="0"/>
    <p:restoredTop sz="94824" autoAdjust="0"/>
  </p:normalViewPr>
  <p:slideViewPr>
    <p:cSldViewPr>
      <p:cViewPr varScale="1">
        <p:scale>
          <a:sx n="104" d="100"/>
          <a:sy n="104" d="100"/>
        </p:scale>
        <p:origin x="-1158"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BF22AAF8-C835-41ED-9ADD-A5AB6A02C255}" type="datetimeFigureOut">
              <a:rPr lang="ru-RU"/>
              <a:pPr>
                <a:defRPr/>
              </a:pPr>
              <a:t>01.06.2015</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ru-RU" noProof="0"/>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noProof="0" smtClean="0"/>
              <a:t>Образец текста</a:t>
            </a:r>
          </a:p>
          <a:p>
            <a:pPr lvl="1"/>
            <a:r>
              <a:rPr lang="ru-RU" noProof="0" smtClean="0"/>
              <a:t>Второй уровень</a:t>
            </a:r>
          </a:p>
          <a:p>
            <a:pPr lvl="2"/>
            <a:r>
              <a:rPr lang="ru-RU" noProof="0" smtClean="0"/>
              <a:t>Третий уровень</a:t>
            </a:r>
          </a:p>
          <a:p>
            <a:pPr lvl="3"/>
            <a:r>
              <a:rPr lang="ru-RU" noProof="0" smtClean="0"/>
              <a:t>Четвертый уровень</a:t>
            </a:r>
          </a:p>
          <a:p>
            <a:pPr lvl="4"/>
            <a:r>
              <a:rPr lang="ru-RU" noProof="0" smtClean="0"/>
              <a:t>Пятый уровень</a:t>
            </a:r>
            <a:endParaRPr lang="ru-RU" noProof="0"/>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59296A97-CC2F-4E7C-96BE-BCFA3BA48330}" type="slidenum">
              <a:rPr lang="ru-RU"/>
              <a:pPr>
                <a:defRPr/>
              </a:pPr>
              <a:t>‹#›</a:t>
            </a:fld>
            <a:endParaRPr lang="ru-RU"/>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cstate="print">
            <a:lum bright="-2000"/>
          </a:blip>
          <a:srcRect/>
          <a:stretch>
            <a:fillRect/>
          </a:stretch>
        </p:blipFill>
        <p:spPr bwMode="auto">
          <a:xfrm>
            <a:off x="1403350" y="333375"/>
            <a:ext cx="6337300" cy="6264275"/>
          </a:xfrm>
          <a:prstGeom prst="rect">
            <a:avLst/>
          </a:prstGeom>
          <a:noFill/>
          <a:ln w="9525">
            <a:noFill/>
            <a:miter lim="800000"/>
            <a:headEnd/>
            <a:tailEnd/>
          </a:ln>
        </p:spPr>
      </p:pic>
      <p:pic>
        <p:nvPicPr>
          <p:cNvPr id="5" name="Picture 8"/>
          <p:cNvPicPr>
            <a:picLocks noChangeAspect="1" noChangeArrowheads="1"/>
          </p:cNvPicPr>
          <p:nvPr/>
        </p:nvPicPr>
        <p:blipFill>
          <a:blip r:embed="rId3" cstate="print"/>
          <a:srcRect/>
          <a:stretch>
            <a:fillRect/>
          </a:stretch>
        </p:blipFill>
        <p:spPr bwMode="auto">
          <a:xfrm>
            <a:off x="250825" y="260350"/>
            <a:ext cx="2635250" cy="1211263"/>
          </a:xfrm>
          <a:prstGeom prst="rect">
            <a:avLst/>
          </a:prstGeom>
          <a:noFill/>
          <a:ln w="9525">
            <a:noFill/>
            <a:miter lim="800000"/>
            <a:headEnd/>
            <a:tailEnd/>
          </a:ln>
        </p:spPr>
      </p:pic>
      <p:sp>
        <p:nvSpPr>
          <p:cNvPr id="6" name="Line 9"/>
          <p:cNvSpPr>
            <a:spLocks noChangeShapeType="1"/>
          </p:cNvSpPr>
          <p:nvPr/>
        </p:nvSpPr>
        <p:spPr bwMode="auto">
          <a:xfrm>
            <a:off x="684213" y="3716338"/>
            <a:ext cx="7775575" cy="0"/>
          </a:xfrm>
          <a:prstGeom prst="line">
            <a:avLst/>
          </a:prstGeom>
          <a:noFill/>
          <a:ln w="57150" cmpd="thinThick">
            <a:solidFill>
              <a:srgbClr val="FF0000"/>
            </a:solidFill>
            <a:round/>
            <a:headEnd/>
            <a:tailEnd/>
          </a:ln>
          <a:effectLst/>
        </p:spPr>
        <p:txBody>
          <a:bodyPr/>
          <a:lstStyle/>
          <a:p>
            <a:pPr>
              <a:defRPr/>
            </a:pPr>
            <a:endParaRPr lang="ru-RU"/>
          </a:p>
        </p:txBody>
      </p:sp>
      <p:sp>
        <p:nvSpPr>
          <p:cNvPr id="5123" name="Rectangle 3"/>
          <p:cNvSpPr>
            <a:spLocks noGrp="1" noChangeArrowheads="1"/>
          </p:cNvSpPr>
          <p:nvPr>
            <p:ph type="ctrTitle"/>
          </p:nvPr>
        </p:nvSpPr>
        <p:spPr>
          <a:xfrm>
            <a:off x="685800" y="2130425"/>
            <a:ext cx="7772400" cy="1470025"/>
          </a:xfrm>
        </p:spPr>
        <p:txBody>
          <a:bodyPr/>
          <a:lstStyle>
            <a:lvl1pPr>
              <a:defRPr/>
            </a:lvl1pPr>
          </a:lstStyle>
          <a:p>
            <a:r>
              <a:rPr lang="ru-RU"/>
              <a:t>Образец заголовка</a:t>
            </a:r>
          </a:p>
        </p:txBody>
      </p:sp>
      <p:sp>
        <p:nvSpPr>
          <p:cNvPr id="5124" name="Rectangle 4"/>
          <p:cNvSpPr>
            <a:spLocks noGrp="1" noChangeArrowheads="1"/>
          </p:cNvSpPr>
          <p:nvPr>
            <p:ph type="subTitle" idx="1"/>
          </p:nvPr>
        </p:nvSpPr>
        <p:spPr>
          <a:xfrm>
            <a:off x="1371600" y="3886200"/>
            <a:ext cx="6400800" cy="1752600"/>
          </a:xfrm>
        </p:spPr>
        <p:txBody>
          <a:bodyPr/>
          <a:lstStyle>
            <a:lvl1pPr marL="0" indent="0" algn="ctr">
              <a:buFontTx/>
              <a:buNone/>
              <a:defRPr/>
            </a:lvl1pPr>
          </a:lstStyle>
          <a:p>
            <a:r>
              <a:rPr lang="ru-RU"/>
              <a:t>Образец подзаголовка</a:t>
            </a:r>
          </a:p>
        </p:txBody>
      </p:sp>
      <p:sp>
        <p:nvSpPr>
          <p:cNvPr id="7" name="Rectangle 5"/>
          <p:cNvSpPr>
            <a:spLocks noGrp="1" noChangeArrowheads="1"/>
          </p:cNvSpPr>
          <p:nvPr>
            <p:ph type="dt" sz="half" idx="10"/>
          </p:nvPr>
        </p:nvSpPr>
        <p:spPr/>
        <p:txBody>
          <a:bodyPr/>
          <a:lstStyle>
            <a:lvl1pPr>
              <a:defRPr/>
            </a:lvl1pPr>
          </a:lstStyle>
          <a:p>
            <a:pPr>
              <a:defRPr/>
            </a:pPr>
            <a:endParaRPr lang="ru-RU"/>
          </a:p>
        </p:txBody>
      </p:sp>
      <p:sp>
        <p:nvSpPr>
          <p:cNvPr id="8" name="Rectangle 6"/>
          <p:cNvSpPr>
            <a:spLocks noGrp="1" noChangeArrowheads="1"/>
          </p:cNvSpPr>
          <p:nvPr>
            <p:ph type="ftr" sz="quarter" idx="11"/>
          </p:nvPr>
        </p:nvSpPr>
        <p:spPr/>
        <p:txBody>
          <a:bodyPr/>
          <a:lstStyle>
            <a:lvl1pPr>
              <a:defRPr/>
            </a:lvl1pPr>
          </a:lstStyle>
          <a:p>
            <a:pPr>
              <a:defRPr/>
            </a:pPr>
            <a:endParaRPr lang="ru-RU"/>
          </a:p>
        </p:txBody>
      </p:sp>
      <p:sp>
        <p:nvSpPr>
          <p:cNvPr id="9" name="Rectangle 7"/>
          <p:cNvSpPr>
            <a:spLocks noGrp="1" noChangeArrowheads="1"/>
          </p:cNvSpPr>
          <p:nvPr>
            <p:ph type="sldNum" sz="quarter" idx="12"/>
          </p:nvPr>
        </p:nvSpPr>
        <p:spPr/>
        <p:txBody>
          <a:bodyPr/>
          <a:lstStyle>
            <a:lvl1pPr>
              <a:defRPr/>
            </a:lvl1pPr>
          </a:lstStyle>
          <a:p>
            <a:pPr>
              <a:defRPr/>
            </a:pPr>
            <a:fld id="{A6A8EE54-88D2-41BD-BB24-CF99D303054C}" type="slidenum">
              <a:rPr lang="ru-RU"/>
              <a:pPr>
                <a:defRPr/>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Rectangle 5"/>
          <p:cNvSpPr>
            <a:spLocks noGrp="1" noChangeArrowheads="1"/>
          </p:cNvSpPr>
          <p:nvPr>
            <p:ph type="dt" sz="half" idx="10"/>
          </p:nvPr>
        </p:nvSpPr>
        <p:spPr>
          <a:ln/>
        </p:spPr>
        <p:txBody>
          <a:bodyPr/>
          <a:lstStyle>
            <a:lvl1pPr>
              <a:defRPr/>
            </a:lvl1pPr>
          </a:lstStyle>
          <a:p>
            <a:pPr>
              <a:defRPr/>
            </a:pPr>
            <a:endParaRPr lang="ru-RU"/>
          </a:p>
        </p:txBody>
      </p:sp>
      <p:sp>
        <p:nvSpPr>
          <p:cNvPr id="5" name="Rectangle 6"/>
          <p:cNvSpPr>
            <a:spLocks noGrp="1" noChangeArrowheads="1"/>
          </p:cNvSpPr>
          <p:nvPr>
            <p:ph type="ftr" sz="quarter" idx="11"/>
          </p:nvPr>
        </p:nvSpPr>
        <p:spPr>
          <a:ln/>
        </p:spPr>
        <p:txBody>
          <a:bodyPr/>
          <a:lstStyle>
            <a:lvl1pPr>
              <a:defRPr/>
            </a:lvl1pPr>
          </a:lstStyle>
          <a:p>
            <a:pPr>
              <a:defRPr/>
            </a:pPr>
            <a:endParaRPr lang="ru-RU"/>
          </a:p>
        </p:txBody>
      </p:sp>
      <p:sp>
        <p:nvSpPr>
          <p:cNvPr id="6" name="Rectangle 7"/>
          <p:cNvSpPr>
            <a:spLocks noGrp="1" noChangeArrowheads="1"/>
          </p:cNvSpPr>
          <p:nvPr>
            <p:ph type="sldNum" sz="quarter" idx="12"/>
          </p:nvPr>
        </p:nvSpPr>
        <p:spPr>
          <a:ln/>
        </p:spPr>
        <p:txBody>
          <a:bodyPr/>
          <a:lstStyle>
            <a:lvl1pPr>
              <a:defRPr/>
            </a:lvl1pPr>
          </a:lstStyle>
          <a:p>
            <a:pPr>
              <a:defRPr/>
            </a:pPr>
            <a:fld id="{BAA1D7B5-13FE-468C-84C0-A508E7008747}" type="slidenum">
              <a:rPr lang="ru-RU"/>
              <a:pPr>
                <a:defRPr/>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Rectangle 5"/>
          <p:cNvSpPr>
            <a:spLocks noGrp="1" noChangeArrowheads="1"/>
          </p:cNvSpPr>
          <p:nvPr>
            <p:ph type="dt" sz="half" idx="10"/>
          </p:nvPr>
        </p:nvSpPr>
        <p:spPr>
          <a:ln/>
        </p:spPr>
        <p:txBody>
          <a:bodyPr/>
          <a:lstStyle>
            <a:lvl1pPr>
              <a:defRPr/>
            </a:lvl1pPr>
          </a:lstStyle>
          <a:p>
            <a:pPr>
              <a:defRPr/>
            </a:pPr>
            <a:endParaRPr lang="ru-RU"/>
          </a:p>
        </p:txBody>
      </p:sp>
      <p:sp>
        <p:nvSpPr>
          <p:cNvPr id="5" name="Rectangle 6"/>
          <p:cNvSpPr>
            <a:spLocks noGrp="1" noChangeArrowheads="1"/>
          </p:cNvSpPr>
          <p:nvPr>
            <p:ph type="ftr" sz="quarter" idx="11"/>
          </p:nvPr>
        </p:nvSpPr>
        <p:spPr>
          <a:ln/>
        </p:spPr>
        <p:txBody>
          <a:bodyPr/>
          <a:lstStyle>
            <a:lvl1pPr>
              <a:defRPr/>
            </a:lvl1pPr>
          </a:lstStyle>
          <a:p>
            <a:pPr>
              <a:defRPr/>
            </a:pPr>
            <a:endParaRPr lang="ru-RU"/>
          </a:p>
        </p:txBody>
      </p:sp>
      <p:sp>
        <p:nvSpPr>
          <p:cNvPr id="6" name="Rectangle 7"/>
          <p:cNvSpPr>
            <a:spLocks noGrp="1" noChangeArrowheads="1"/>
          </p:cNvSpPr>
          <p:nvPr>
            <p:ph type="sldNum" sz="quarter" idx="12"/>
          </p:nvPr>
        </p:nvSpPr>
        <p:spPr>
          <a:ln/>
        </p:spPr>
        <p:txBody>
          <a:bodyPr/>
          <a:lstStyle>
            <a:lvl1pPr>
              <a:defRPr/>
            </a:lvl1pPr>
          </a:lstStyle>
          <a:p>
            <a:pPr>
              <a:defRPr/>
            </a:pPr>
            <a:fld id="{FD969BC8-AF5D-4B56-8776-9679192C9075}" type="slidenum">
              <a:rPr lang="ru-RU"/>
              <a:pPr>
                <a:defRPr/>
              </a:pPr>
              <a:t>‹#›</a:t>
            </a:fld>
            <a:endParaRPr lang="ru-RU"/>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Заголовок и таблиц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987675" y="274638"/>
            <a:ext cx="5699125" cy="1143000"/>
          </a:xfrm>
        </p:spPr>
        <p:txBody>
          <a:bodyPr/>
          <a:lstStyle/>
          <a:p>
            <a:r>
              <a:rPr lang="ru-RU"/>
              <a:t>Образец заголовка</a:t>
            </a:r>
          </a:p>
        </p:txBody>
      </p:sp>
      <p:sp>
        <p:nvSpPr>
          <p:cNvPr id="3" name="Таблица 2"/>
          <p:cNvSpPr>
            <a:spLocks noGrp="1"/>
          </p:cNvSpPr>
          <p:nvPr>
            <p:ph type="tbl" idx="1"/>
          </p:nvPr>
        </p:nvSpPr>
        <p:spPr>
          <a:xfrm>
            <a:off x="457200" y="1600200"/>
            <a:ext cx="8229600" cy="4525963"/>
          </a:xfrm>
        </p:spPr>
        <p:txBody>
          <a:bodyPr/>
          <a:lstStyle/>
          <a:p>
            <a:pPr lvl="0"/>
            <a:endParaRPr lang="ru-RU" noProof="0"/>
          </a:p>
        </p:txBody>
      </p:sp>
      <p:sp>
        <p:nvSpPr>
          <p:cNvPr id="4" name="Rectangle 5"/>
          <p:cNvSpPr>
            <a:spLocks noGrp="1" noChangeArrowheads="1"/>
          </p:cNvSpPr>
          <p:nvPr>
            <p:ph type="dt" sz="half" idx="10"/>
          </p:nvPr>
        </p:nvSpPr>
        <p:spPr>
          <a:ln/>
        </p:spPr>
        <p:txBody>
          <a:bodyPr/>
          <a:lstStyle>
            <a:lvl1pPr>
              <a:defRPr/>
            </a:lvl1pPr>
          </a:lstStyle>
          <a:p>
            <a:pPr>
              <a:defRPr/>
            </a:pPr>
            <a:endParaRPr lang="ru-RU"/>
          </a:p>
        </p:txBody>
      </p:sp>
      <p:sp>
        <p:nvSpPr>
          <p:cNvPr id="5" name="Rectangle 6"/>
          <p:cNvSpPr>
            <a:spLocks noGrp="1" noChangeArrowheads="1"/>
          </p:cNvSpPr>
          <p:nvPr>
            <p:ph type="ftr" sz="quarter" idx="11"/>
          </p:nvPr>
        </p:nvSpPr>
        <p:spPr>
          <a:ln/>
        </p:spPr>
        <p:txBody>
          <a:bodyPr/>
          <a:lstStyle>
            <a:lvl1pPr>
              <a:defRPr/>
            </a:lvl1pPr>
          </a:lstStyle>
          <a:p>
            <a:pPr>
              <a:defRPr/>
            </a:pPr>
            <a:endParaRPr lang="ru-RU"/>
          </a:p>
        </p:txBody>
      </p:sp>
      <p:sp>
        <p:nvSpPr>
          <p:cNvPr id="6" name="Rectangle 7"/>
          <p:cNvSpPr>
            <a:spLocks noGrp="1" noChangeArrowheads="1"/>
          </p:cNvSpPr>
          <p:nvPr>
            <p:ph type="sldNum" sz="quarter" idx="12"/>
          </p:nvPr>
        </p:nvSpPr>
        <p:spPr>
          <a:ln/>
        </p:spPr>
        <p:txBody>
          <a:bodyPr/>
          <a:lstStyle>
            <a:lvl1pPr>
              <a:defRPr/>
            </a:lvl1pPr>
          </a:lstStyle>
          <a:p>
            <a:pPr>
              <a:defRPr/>
            </a:pPr>
            <a:fld id="{2557D876-A7CF-49EC-AD73-0ECA06EE4DF9}" type="slidenum">
              <a:rPr lang="ru-RU"/>
              <a:pPr>
                <a:defRPr/>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Образец заголовка</a:t>
            </a:r>
          </a:p>
        </p:txBody>
      </p:sp>
      <p:sp>
        <p:nvSpPr>
          <p:cNvPr id="3" name="Содержимое 2"/>
          <p:cNvSpPr>
            <a:spLocks noGrp="1"/>
          </p:cNvSpPr>
          <p:nvPr>
            <p:ph idx="1"/>
          </p:nvPr>
        </p:nvSpPr>
        <p:spPr/>
        <p:txBody>
          <a:bodyPr/>
          <a:lstStyle/>
          <a:p>
            <a:pPr lvl="0"/>
            <a:r>
              <a:rPr lang="ru-RU" dirty="0"/>
              <a:t>Образец текста</a:t>
            </a:r>
          </a:p>
          <a:p>
            <a:pPr lvl="1"/>
            <a:r>
              <a:rPr lang="ru-RU" dirty="0"/>
              <a:t>Второй уровень</a:t>
            </a:r>
          </a:p>
          <a:p>
            <a:pPr lvl="2"/>
            <a:r>
              <a:rPr lang="ru-RU" dirty="0"/>
              <a:t>Третий уровень</a:t>
            </a:r>
          </a:p>
          <a:p>
            <a:pPr lvl="3"/>
            <a:r>
              <a:rPr lang="ru-RU" dirty="0"/>
              <a:t>Четвертый уровень</a:t>
            </a:r>
          </a:p>
          <a:p>
            <a:pPr lvl="4"/>
            <a:r>
              <a:rPr lang="ru-RU" dirty="0"/>
              <a:t>Пятый уровень</a:t>
            </a:r>
          </a:p>
        </p:txBody>
      </p:sp>
      <p:sp>
        <p:nvSpPr>
          <p:cNvPr id="4" name="Rectangle 5"/>
          <p:cNvSpPr>
            <a:spLocks noGrp="1" noChangeArrowheads="1"/>
          </p:cNvSpPr>
          <p:nvPr>
            <p:ph type="dt" sz="half" idx="10"/>
          </p:nvPr>
        </p:nvSpPr>
        <p:spPr>
          <a:ln/>
        </p:spPr>
        <p:txBody>
          <a:bodyPr/>
          <a:lstStyle>
            <a:lvl1pPr>
              <a:defRPr/>
            </a:lvl1pPr>
          </a:lstStyle>
          <a:p>
            <a:pPr>
              <a:defRPr/>
            </a:pPr>
            <a:endParaRPr lang="ru-RU"/>
          </a:p>
        </p:txBody>
      </p:sp>
      <p:sp>
        <p:nvSpPr>
          <p:cNvPr id="5" name="Rectangle 6"/>
          <p:cNvSpPr>
            <a:spLocks noGrp="1" noChangeArrowheads="1"/>
          </p:cNvSpPr>
          <p:nvPr>
            <p:ph type="ftr" sz="quarter" idx="11"/>
          </p:nvPr>
        </p:nvSpPr>
        <p:spPr>
          <a:ln/>
        </p:spPr>
        <p:txBody>
          <a:bodyPr/>
          <a:lstStyle>
            <a:lvl1pPr>
              <a:defRPr/>
            </a:lvl1pPr>
          </a:lstStyle>
          <a:p>
            <a:pPr>
              <a:defRPr/>
            </a:pPr>
            <a:endParaRPr lang="ru-RU"/>
          </a:p>
        </p:txBody>
      </p:sp>
      <p:sp>
        <p:nvSpPr>
          <p:cNvPr id="6" name="Rectangle 7"/>
          <p:cNvSpPr>
            <a:spLocks noGrp="1" noChangeArrowheads="1"/>
          </p:cNvSpPr>
          <p:nvPr>
            <p:ph type="sldNum" sz="quarter" idx="12"/>
          </p:nvPr>
        </p:nvSpPr>
        <p:spPr>
          <a:ln/>
        </p:spPr>
        <p:txBody>
          <a:bodyPr/>
          <a:lstStyle>
            <a:lvl1pPr>
              <a:defRPr/>
            </a:lvl1pPr>
          </a:lstStyle>
          <a:p>
            <a:pPr>
              <a:defRPr/>
            </a:pPr>
            <a:fld id="{6AD22E42-D162-4666-9346-EEC870135D96}" type="slidenum">
              <a:rPr lang="ru-RU"/>
              <a:pPr>
                <a:defRPr/>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a:t>Образец заголовка</a:t>
            </a:r>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a:t>Образец текста</a:t>
            </a:r>
          </a:p>
        </p:txBody>
      </p:sp>
      <p:sp>
        <p:nvSpPr>
          <p:cNvPr id="4" name="Rectangle 5"/>
          <p:cNvSpPr>
            <a:spLocks noGrp="1" noChangeArrowheads="1"/>
          </p:cNvSpPr>
          <p:nvPr>
            <p:ph type="dt" sz="half" idx="10"/>
          </p:nvPr>
        </p:nvSpPr>
        <p:spPr>
          <a:ln/>
        </p:spPr>
        <p:txBody>
          <a:bodyPr/>
          <a:lstStyle>
            <a:lvl1pPr>
              <a:defRPr/>
            </a:lvl1pPr>
          </a:lstStyle>
          <a:p>
            <a:pPr>
              <a:defRPr/>
            </a:pPr>
            <a:endParaRPr lang="ru-RU"/>
          </a:p>
        </p:txBody>
      </p:sp>
      <p:sp>
        <p:nvSpPr>
          <p:cNvPr id="5" name="Rectangle 6"/>
          <p:cNvSpPr>
            <a:spLocks noGrp="1" noChangeArrowheads="1"/>
          </p:cNvSpPr>
          <p:nvPr>
            <p:ph type="ftr" sz="quarter" idx="11"/>
          </p:nvPr>
        </p:nvSpPr>
        <p:spPr>
          <a:ln/>
        </p:spPr>
        <p:txBody>
          <a:bodyPr/>
          <a:lstStyle>
            <a:lvl1pPr>
              <a:defRPr/>
            </a:lvl1pPr>
          </a:lstStyle>
          <a:p>
            <a:pPr>
              <a:defRPr/>
            </a:pPr>
            <a:endParaRPr lang="ru-RU"/>
          </a:p>
        </p:txBody>
      </p:sp>
      <p:sp>
        <p:nvSpPr>
          <p:cNvPr id="6" name="Rectangle 7"/>
          <p:cNvSpPr>
            <a:spLocks noGrp="1" noChangeArrowheads="1"/>
          </p:cNvSpPr>
          <p:nvPr>
            <p:ph type="sldNum" sz="quarter" idx="12"/>
          </p:nvPr>
        </p:nvSpPr>
        <p:spPr>
          <a:ln/>
        </p:spPr>
        <p:txBody>
          <a:bodyPr/>
          <a:lstStyle>
            <a:lvl1pPr>
              <a:defRPr/>
            </a:lvl1pPr>
          </a:lstStyle>
          <a:p>
            <a:pPr>
              <a:defRPr/>
            </a:pPr>
            <a:fld id="{1083A07D-654A-4674-9999-7DFCC1E987AB}" type="slidenum">
              <a:rPr lang="ru-RU"/>
              <a:pPr>
                <a:defRPr/>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Rectangle 5"/>
          <p:cNvSpPr>
            <a:spLocks noGrp="1" noChangeArrowheads="1"/>
          </p:cNvSpPr>
          <p:nvPr>
            <p:ph type="dt" sz="half" idx="10"/>
          </p:nvPr>
        </p:nvSpPr>
        <p:spPr>
          <a:ln/>
        </p:spPr>
        <p:txBody>
          <a:bodyPr/>
          <a:lstStyle>
            <a:lvl1pPr>
              <a:defRPr/>
            </a:lvl1pPr>
          </a:lstStyle>
          <a:p>
            <a:pPr>
              <a:defRPr/>
            </a:pPr>
            <a:endParaRPr lang="ru-RU"/>
          </a:p>
        </p:txBody>
      </p:sp>
      <p:sp>
        <p:nvSpPr>
          <p:cNvPr id="6" name="Rectangle 6"/>
          <p:cNvSpPr>
            <a:spLocks noGrp="1" noChangeArrowheads="1"/>
          </p:cNvSpPr>
          <p:nvPr>
            <p:ph type="ftr" sz="quarter" idx="11"/>
          </p:nvPr>
        </p:nvSpPr>
        <p:spPr>
          <a:ln/>
        </p:spPr>
        <p:txBody>
          <a:bodyPr/>
          <a:lstStyle>
            <a:lvl1pPr>
              <a:defRPr/>
            </a:lvl1pPr>
          </a:lstStyle>
          <a:p>
            <a:pPr>
              <a:defRPr/>
            </a:pPr>
            <a:endParaRPr lang="ru-RU"/>
          </a:p>
        </p:txBody>
      </p:sp>
      <p:sp>
        <p:nvSpPr>
          <p:cNvPr id="7" name="Rectangle 7"/>
          <p:cNvSpPr>
            <a:spLocks noGrp="1" noChangeArrowheads="1"/>
          </p:cNvSpPr>
          <p:nvPr>
            <p:ph type="sldNum" sz="quarter" idx="12"/>
          </p:nvPr>
        </p:nvSpPr>
        <p:spPr>
          <a:ln/>
        </p:spPr>
        <p:txBody>
          <a:bodyPr/>
          <a:lstStyle>
            <a:lvl1pPr>
              <a:defRPr/>
            </a:lvl1pPr>
          </a:lstStyle>
          <a:p>
            <a:pPr>
              <a:defRPr/>
            </a:pPr>
            <a:fld id="{F6CC2023-039F-4BED-9DBF-E3E6CF0E4A31}" type="slidenum">
              <a:rPr lang="ru-RU"/>
              <a:pPr>
                <a:defRPr/>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lvl1pPr>
              <a:defRPr/>
            </a:lvl1pPr>
          </a:lstStyle>
          <a:p>
            <a:r>
              <a:rPr lang="ru-RU"/>
              <a:t>Образец заголовка</a:t>
            </a:r>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Rectangle 5"/>
          <p:cNvSpPr>
            <a:spLocks noGrp="1" noChangeArrowheads="1"/>
          </p:cNvSpPr>
          <p:nvPr>
            <p:ph type="dt" sz="half" idx="10"/>
          </p:nvPr>
        </p:nvSpPr>
        <p:spPr>
          <a:ln/>
        </p:spPr>
        <p:txBody>
          <a:bodyPr/>
          <a:lstStyle>
            <a:lvl1pPr>
              <a:defRPr/>
            </a:lvl1pPr>
          </a:lstStyle>
          <a:p>
            <a:pPr>
              <a:defRPr/>
            </a:pPr>
            <a:endParaRPr lang="ru-RU"/>
          </a:p>
        </p:txBody>
      </p:sp>
      <p:sp>
        <p:nvSpPr>
          <p:cNvPr id="8" name="Rectangle 6"/>
          <p:cNvSpPr>
            <a:spLocks noGrp="1" noChangeArrowheads="1"/>
          </p:cNvSpPr>
          <p:nvPr>
            <p:ph type="ftr" sz="quarter" idx="11"/>
          </p:nvPr>
        </p:nvSpPr>
        <p:spPr>
          <a:ln/>
        </p:spPr>
        <p:txBody>
          <a:bodyPr/>
          <a:lstStyle>
            <a:lvl1pPr>
              <a:defRPr/>
            </a:lvl1pPr>
          </a:lstStyle>
          <a:p>
            <a:pPr>
              <a:defRPr/>
            </a:pPr>
            <a:endParaRPr lang="ru-RU"/>
          </a:p>
        </p:txBody>
      </p:sp>
      <p:sp>
        <p:nvSpPr>
          <p:cNvPr id="9" name="Rectangle 7"/>
          <p:cNvSpPr>
            <a:spLocks noGrp="1" noChangeArrowheads="1"/>
          </p:cNvSpPr>
          <p:nvPr>
            <p:ph type="sldNum" sz="quarter" idx="12"/>
          </p:nvPr>
        </p:nvSpPr>
        <p:spPr>
          <a:ln/>
        </p:spPr>
        <p:txBody>
          <a:bodyPr/>
          <a:lstStyle>
            <a:lvl1pPr>
              <a:defRPr/>
            </a:lvl1pPr>
          </a:lstStyle>
          <a:p>
            <a:pPr>
              <a:defRPr/>
            </a:pPr>
            <a:fld id="{7BEACFFD-2651-421A-8229-870F18A83FFF}" type="slidenum">
              <a:rPr lang="ru-RU"/>
              <a:pPr>
                <a:defRPr/>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Rectangle 5"/>
          <p:cNvSpPr>
            <a:spLocks noGrp="1" noChangeArrowheads="1"/>
          </p:cNvSpPr>
          <p:nvPr>
            <p:ph type="dt" sz="half" idx="10"/>
          </p:nvPr>
        </p:nvSpPr>
        <p:spPr>
          <a:ln/>
        </p:spPr>
        <p:txBody>
          <a:bodyPr/>
          <a:lstStyle>
            <a:lvl1pPr>
              <a:defRPr/>
            </a:lvl1pPr>
          </a:lstStyle>
          <a:p>
            <a:pPr>
              <a:defRPr/>
            </a:pPr>
            <a:endParaRPr lang="ru-RU"/>
          </a:p>
        </p:txBody>
      </p:sp>
      <p:sp>
        <p:nvSpPr>
          <p:cNvPr id="4" name="Rectangle 6"/>
          <p:cNvSpPr>
            <a:spLocks noGrp="1" noChangeArrowheads="1"/>
          </p:cNvSpPr>
          <p:nvPr>
            <p:ph type="ftr" sz="quarter" idx="11"/>
          </p:nvPr>
        </p:nvSpPr>
        <p:spPr>
          <a:ln/>
        </p:spPr>
        <p:txBody>
          <a:bodyPr/>
          <a:lstStyle>
            <a:lvl1pPr>
              <a:defRPr/>
            </a:lvl1pPr>
          </a:lstStyle>
          <a:p>
            <a:pPr>
              <a:defRPr/>
            </a:pPr>
            <a:endParaRPr lang="ru-RU"/>
          </a:p>
        </p:txBody>
      </p:sp>
      <p:sp>
        <p:nvSpPr>
          <p:cNvPr id="5" name="Rectangle 7"/>
          <p:cNvSpPr>
            <a:spLocks noGrp="1" noChangeArrowheads="1"/>
          </p:cNvSpPr>
          <p:nvPr>
            <p:ph type="sldNum" sz="quarter" idx="12"/>
          </p:nvPr>
        </p:nvSpPr>
        <p:spPr>
          <a:ln/>
        </p:spPr>
        <p:txBody>
          <a:bodyPr/>
          <a:lstStyle>
            <a:lvl1pPr>
              <a:defRPr/>
            </a:lvl1pPr>
          </a:lstStyle>
          <a:p>
            <a:pPr>
              <a:defRPr/>
            </a:pPr>
            <a:fld id="{E73ECB2E-3965-498A-8FE4-9645426B58A2}" type="slidenum">
              <a:rPr lang="ru-RU"/>
              <a:pPr>
                <a:defRPr/>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endParaRPr lang="ru-RU"/>
          </a:p>
        </p:txBody>
      </p:sp>
      <p:sp>
        <p:nvSpPr>
          <p:cNvPr id="3" name="Rectangle 6"/>
          <p:cNvSpPr>
            <a:spLocks noGrp="1" noChangeArrowheads="1"/>
          </p:cNvSpPr>
          <p:nvPr>
            <p:ph type="ftr" sz="quarter" idx="11"/>
          </p:nvPr>
        </p:nvSpPr>
        <p:spPr>
          <a:ln/>
        </p:spPr>
        <p:txBody>
          <a:bodyPr/>
          <a:lstStyle>
            <a:lvl1pPr>
              <a:defRPr/>
            </a:lvl1pPr>
          </a:lstStyle>
          <a:p>
            <a:pPr>
              <a:defRPr/>
            </a:pPr>
            <a:endParaRPr lang="ru-RU"/>
          </a:p>
        </p:txBody>
      </p:sp>
      <p:sp>
        <p:nvSpPr>
          <p:cNvPr id="4" name="Rectangle 7"/>
          <p:cNvSpPr>
            <a:spLocks noGrp="1" noChangeArrowheads="1"/>
          </p:cNvSpPr>
          <p:nvPr>
            <p:ph type="sldNum" sz="quarter" idx="12"/>
          </p:nvPr>
        </p:nvSpPr>
        <p:spPr>
          <a:ln/>
        </p:spPr>
        <p:txBody>
          <a:bodyPr/>
          <a:lstStyle>
            <a:lvl1pPr>
              <a:defRPr/>
            </a:lvl1pPr>
          </a:lstStyle>
          <a:p>
            <a:pPr>
              <a:defRPr/>
            </a:pPr>
            <a:fld id="{2B946FEB-6452-4434-A2FD-6F29D335AD44}" type="slidenum">
              <a:rPr lang="ru-RU"/>
              <a:pPr>
                <a:defRPr/>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a:t>Образец заголовка</a:t>
            </a:r>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Rectangle 5"/>
          <p:cNvSpPr>
            <a:spLocks noGrp="1" noChangeArrowheads="1"/>
          </p:cNvSpPr>
          <p:nvPr>
            <p:ph type="dt" sz="half" idx="10"/>
          </p:nvPr>
        </p:nvSpPr>
        <p:spPr>
          <a:ln/>
        </p:spPr>
        <p:txBody>
          <a:bodyPr/>
          <a:lstStyle>
            <a:lvl1pPr>
              <a:defRPr/>
            </a:lvl1pPr>
          </a:lstStyle>
          <a:p>
            <a:pPr>
              <a:defRPr/>
            </a:pPr>
            <a:endParaRPr lang="ru-RU"/>
          </a:p>
        </p:txBody>
      </p:sp>
      <p:sp>
        <p:nvSpPr>
          <p:cNvPr id="6" name="Rectangle 6"/>
          <p:cNvSpPr>
            <a:spLocks noGrp="1" noChangeArrowheads="1"/>
          </p:cNvSpPr>
          <p:nvPr>
            <p:ph type="ftr" sz="quarter" idx="11"/>
          </p:nvPr>
        </p:nvSpPr>
        <p:spPr>
          <a:ln/>
        </p:spPr>
        <p:txBody>
          <a:bodyPr/>
          <a:lstStyle>
            <a:lvl1pPr>
              <a:defRPr/>
            </a:lvl1pPr>
          </a:lstStyle>
          <a:p>
            <a:pPr>
              <a:defRPr/>
            </a:pPr>
            <a:endParaRPr lang="ru-RU"/>
          </a:p>
        </p:txBody>
      </p:sp>
      <p:sp>
        <p:nvSpPr>
          <p:cNvPr id="7" name="Rectangle 7"/>
          <p:cNvSpPr>
            <a:spLocks noGrp="1" noChangeArrowheads="1"/>
          </p:cNvSpPr>
          <p:nvPr>
            <p:ph type="sldNum" sz="quarter" idx="12"/>
          </p:nvPr>
        </p:nvSpPr>
        <p:spPr>
          <a:ln/>
        </p:spPr>
        <p:txBody>
          <a:bodyPr/>
          <a:lstStyle>
            <a:lvl1pPr>
              <a:defRPr/>
            </a:lvl1pPr>
          </a:lstStyle>
          <a:p>
            <a:pPr>
              <a:defRPr/>
            </a:pPr>
            <a:fld id="{C3B9C33C-C559-465E-B5C3-8D36DC60AD79}" type="slidenum">
              <a:rPr lang="ru-RU"/>
              <a:pPr>
                <a:defRPr/>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a:t>Образец заголовка</a:t>
            </a:r>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Rectangle 5"/>
          <p:cNvSpPr>
            <a:spLocks noGrp="1" noChangeArrowheads="1"/>
          </p:cNvSpPr>
          <p:nvPr>
            <p:ph type="dt" sz="half" idx="10"/>
          </p:nvPr>
        </p:nvSpPr>
        <p:spPr>
          <a:ln/>
        </p:spPr>
        <p:txBody>
          <a:bodyPr/>
          <a:lstStyle>
            <a:lvl1pPr>
              <a:defRPr/>
            </a:lvl1pPr>
          </a:lstStyle>
          <a:p>
            <a:pPr>
              <a:defRPr/>
            </a:pPr>
            <a:endParaRPr lang="ru-RU"/>
          </a:p>
        </p:txBody>
      </p:sp>
      <p:sp>
        <p:nvSpPr>
          <p:cNvPr id="6" name="Rectangle 6"/>
          <p:cNvSpPr>
            <a:spLocks noGrp="1" noChangeArrowheads="1"/>
          </p:cNvSpPr>
          <p:nvPr>
            <p:ph type="ftr" sz="quarter" idx="11"/>
          </p:nvPr>
        </p:nvSpPr>
        <p:spPr>
          <a:ln/>
        </p:spPr>
        <p:txBody>
          <a:bodyPr/>
          <a:lstStyle>
            <a:lvl1pPr>
              <a:defRPr/>
            </a:lvl1pPr>
          </a:lstStyle>
          <a:p>
            <a:pPr>
              <a:defRPr/>
            </a:pPr>
            <a:endParaRPr lang="ru-RU"/>
          </a:p>
        </p:txBody>
      </p:sp>
      <p:sp>
        <p:nvSpPr>
          <p:cNvPr id="7" name="Rectangle 7"/>
          <p:cNvSpPr>
            <a:spLocks noGrp="1" noChangeArrowheads="1"/>
          </p:cNvSpPr>
          <p:nvPr>
            <p:ph type="sldNum" sz="quarter" idx="12"/>
          </p:nvPr>
        </p:nvSpPr>
        <p:spPr>
          <a:ln/>
        </p:spPr>
        <p:txBody>
          <a:bodyPr/>
          <a:lstStyle>
            <a:lvl1pPr>
              <a:defRPr/>
            </a:lvl1pPr>
          </a:lstStyle>
          <a:p>
            <a:pPr>
              <a:defRPr/>
            </a:pPr>
            <a:fld id="{FB9C9729-14D2-49C1-8D4D-CFB99F1546B8}" type="slidenum">
              <a:rPr lang="ru-RU"/>
              <a:pPr>
                <a:defRPr/>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lumMod val="20000"/>
            <a:lumOff val="80000"/>
          </a:schemeClr>
        </a:solidFill>
        <a:effectLst/>
      </p:bgPr>
    </p:bg>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14" cstate="print">
            <a:lum bright="-2000"/>
          </a:blip>
          <a:srcRect/>
          <a:stretch>
            <a:fillRect/>
          </a:stretch>
        </p:blipFill>
        <p:spPr bwMode="auto">
          <a:xfrm>
            <a:off x="1403350" y="333375"/>
            <a:ext cx="6337300" cy="6264275"/>
          </a:xfrm>
          <a:prstGeom prst="rect">
            <a:avLst/>
          </a:prstGeom>
          <a:noFill/>
          <a:ln w="9525">
            <a:noFill/>
            <a:miter lim="800000"/>
            <a:headEnd/>
            <a:tailEnd/>
          </a:ln>
        </p:spPr>
      </p:pic>
      <p:sp>
        <p:nvSpPr>
          <p:cNvPr id="2051" name="Rectangle 3"/>
          <p:cNvSpPr>
            <a:spLocks noGrp="1" noChangeArrowheads="1"/>
          </p:cNvSpPr>
          <p:nvPr>
            <p:ph type="title"/>
          </p:nvPr>
        </p:nvSpPr>
        <p:spPr bwMode="auto">
          <a:xfrm>
            <a:off x="2987675" y="274638"/>
            <a:ext cx="5699125"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ru-RU" smtClean="0"/>
              <a:t>Образец заголовка</a:t>
            </a:r>
          </a:p>
        </p:txBody>
      </p:sp>
      <p:sp>
        <p:nvSpPr>
          <p:cNvPr id="2052" name="Rectangle 4"/>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4101" name="Rectangle 5"/>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ru-RU"/>
          </a:p>
        </p:txBody>
      </p:sp>
      <p:sp>
        <p:nvSpPr>
          <p:cNvPr id="4102" name="Rectangle 6"/>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ru-RU"/>
          </a:p>
        </p:txBody>
      </p:sp>
      <p:sp>
        <p:nvSpPr>
          <p:cNvPr id="4103" name="Rectangle 7"/>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7BA8793C-EC91-4DE4-BB1B-90AE941CC568}" type="slidenum">
              <a:rPr lang="ru-RU"/>
              <a:pPr>
                <a:defRPr/>
              </a:pPr>
              <a:t>‹#›</a:t>
            </a:fld>
            <a:endParaRPr lang="ru-RU"/>
          </a:p>
        </p:txBody>
      </p:sp>
      <p:pic>
        <p:nvPicPr>
          <p:cNvPr id="2056" name="Picture 8"/>
          <p:cNvPicPr>
            <a:picLocks noChangeAspect="1" noChangeArrowheads="1"/>
          </p:cNvPicPr>
          <p:nvPr/>
        </p:nvPicPr>
        <p:blipFill>
          <a:blip r:embed="rId15" cstate="print"/>
          <a:srcRect/>
          <a:stretch>
            <a:fillRect/>
          </a:stretch>
        </p:blipFill>
        <p:spPr bwMode="auto">
          <a:xfrm>
            <a:off x="250825" y="260350"/>
            <a:ext cx="2635250" cy="1211263"/>
          </a:xfrm>
          <a:prstGeom prst="rect">
            <a:avLst/>
          </a:prstGeom>
          <a:noFill/>
          <a:ln w="9525">
            <a:noFill/>
            <a:miter lim="800000"/>
            <a:headEnd/>
            <a:tailEnd/>
          </a:ln>
        </p:spPr>
      </p:pic>
      <p:sp>
        <p:nvSpPr>
          <p:cNvPr id="4105" name="Line 9"/>
          <p:cNvSpPr>
            <a:spLocks noChangeShapeType="1"/>
          </p:cNvSpPr>
          <p:nvPr/>
        </p:nvSpPr>
        <p:spPr bwMode="auto">
          <a:xfrm>
            <a:off x="468313" y="6165850"/>
            <a:ext cx="8207375" cy="0"/>
          </a:xfrm>
          <a:prstGeom prst="line">
            <a:avLst/>
          </a:prstGeom>
          <a:noFill/>
          <a:ln w="57150" cmpd="thinThick">
            <a:solidFill>
              <a:srgbClr val="FF0000"/>
            </a:solidFill>
            <a:round/>
            <a:headEnd/>
            <a:tailEnd/>
          </a:ln>
          <a:effectLst/>
        </p:spPr>
        <p:txBody>
          <a:bodyPr/>
          <a:lstStyle/>
          <a:p>
            <a:pPr>
              <a:defRPr/>
            </a:pPr>
            <a:endParaRPr lang="ru-RU"/>
          </a:p>
        </p:txBody>
      </p:sp>
    </p:spTree>
  </p:cSld>
  <p:clrMap bg1="lt1" tx1="dk1" bg2="lt2" tx2="dk2" accent1="accent1" accent2="accent2" accent3="accent3" accent4="accent4" accent5="accent5" accent6="accent6" hlink="hlink" folHlink="folHlink"/>
  <p:sldLayoutIdLst>
    <p:sldLayoutId id="2147483804" r:id="rId1"/>
    <p:sldLayoutId id="2147483793" r:id="rId2"/>
    <p:sldLayoutId id="2147483794" r:id="rId3"/>
    <p:sldLayoutId id="2147483795" r:id="rId4"/>
    <p:sldLayoutId id="2147483796" r:id="rId5"/>
    <p:sldLayoutId id="2147483797" r:id="rId6"/>
    <p:sldLayoutId id="2147483798" r:id="rId7"/>
    <p:sldLayoutId id="2147483799" r:id="rId8"/>
    <p:sldLayoutId id="2147483800" r:id="rId9"/>
    <p:sldLayoutId id="2147483801" r:id="rId10"/>
    <p:sldLayoutId id="2147483802" r:id="rId11"/>
    <p:sldLayoutId id="2147483803" r:id="rId12"/>
  </p:sldLayoutIdLst>
  <p:txStyles>
    <p:titleStyle>
      <a:lvl1pPr algn="ctr" rtl="0" eaLnBrk="0" fontAlgn="base" hangingPunct="0">
        <a:spcBef>
          <a:spcPct val="0"/>
        </a:spcBef>
        <a:spcAft>
          <a:spcPct val="0"/>
        </a:spcAft>
        <a:defRPr sz="3600" b="1">
          <a:solidFill>
            <a:schemeClr val="accent2"/>
          </a:solidFill>
          <a:latin typeface="+mj-lt"/>
          <a:ea typeface="+mj-ea"/>
          <a:cs typeface="+mj-cs"/>
        </a:defRPr>
      </a:lvl1pPr>
      <a:lvl2pPr algn="ctr" rtl="0" eaLnBrk="0" fontAlgn="base" hangingPunct="0">
        <a:spcBef>
          <a:spcPct val="0"/>
        </a:spcBef>
        <a:spcAft>
          <a:spcPct val="0"/>
        </a:spcAft>
        <a:defRPr sz="3600" b="1">
          <a:solidFill>
            <a:schemeClr val="accent2"/>
          </a:solidFill>
          <a:latin typeface="Verdana" pitchFamily="34" charset="0"/>
        </a:defRPr>
      </a:lvl2pPr>
      <a:lvl3pPr algn="ctr" rtl="0" eaLnBrk="0" fontAlgn="base" hangingPunct="0">
        <a:spcBef>
          <a:spcPct val="0"/>
        </a:spcBef>
        <a:spcAft>
          <a:spcPct val="0"/>
        </a:spcAft>
        <a:defRPr sz="3600" b="1">
          <a:solidFill>
            <a:schemeClr val="accent2"/>
          </a:solidFill>
          <a:latin typeface="Verdana" pitchFamily="34" charset="0"/>
        </a:defRPr>
      </a:lvl3pPr>
      <a:lvl4pPr algn="ctr" rtl="0" eaLnBrk="0" fontAlgn="base" hangingPunct="0">
        <a:spcBef>
          <a:spcPct val="0"/>
        </a:spcBef>
        <a:spcAft>
          <a:spcPct val="0"/>
        </a:spcAft>
        <a:defRPr sz="3600" b="1">
          <a:solidFill>
            <a:schemeClr val="accent2"/>
          </a:solidFill>
          <a:latin typeface="Verdana" pitchFamily="34" charset="0"/>
        </a:defRPr>
      </a:lvl4pPr>
      <a:lvl5pPr algn="ctr" rtl="0" eaLnBrk="0" fontAlgn="base" hangingPunct="0">
        <a:spcBef>
          <a:spcPct val="0"/>
        </a:spcBef>
        <a:spcAft>
          <a:spcPct val="0"/>
        </a:spcAft>
        <a:defRPr sz="3600" b="1">
          <a:solidFill>
            <a:schemeClr val="accent2"/>
          </a:solidFill>
          <a:latin typeface="Verdana" pitchFamily="34" charset="0"/>
        </a:defRPr>
      </a:lvl5pPr>
      <a:lvl6pPr marL="457200" algn="ctr" rtl="0" fontAlgn="base">
        <a:spcBef>
          <a:spcPct val="0"/>
        </a:spcBef>
        <a:spcAft>
          <a:spcPct val="0"/>
        </a:spcAft>
        <a:defRPr sz="3600" b="1">
          <a:solidFill>
            <a:schemeClr val="accent2"/>
          </a:solidFill>
          <a:latin typeface="Verdana" pitchFamily="34" charset="0"/>
        </a:defRPr>
      </a:lvl6pPr>
      <a:lvl7pPr marL="914400" algn="ctr" rtl="0" fontAlgn="base">
        <a:spcBef>
          <a:spcPct val="0"/>
        </a:spcBef>
        <a:spcAft>
          <a:spcPct val="0"/>
        </a:spcAft>
        <a:defRPr sz="3600" b="1">
          <a:solidFill>
            <a:schemeClr val="accent2"/>
          </a:solidFill>
          <a:latin typeface="Verdana" pitchFamily="34" charset="0"/>
        </a:defRPr>
      </a:lvl7pPr>
      <a:lvl8pPr marL="1371600" algn="ctr" rtl="0" fontAlgn="base">
        <a:spcBef>
          <a:spcPct val="0"/>
        </a:spcBef>
        <a:spcAft>
          <a:spcPct val="0"/>
        </a:spcAft>
        <a:defRPr sz="3600" b="1">
          <a:solidFill>
            <a:schemeClr val="accent2"/>
          </a:solidFill>
          <a:latin typeface="Verdana" pitchFamily="34" charset="0"/>
        </a:defRPr>
      </a:lvl8pPr>
      <a:lvl9pPr marL="1828800" algn="ctr" rtl="0" fontAlgn="base">
        <a:spcBef>
          <a:spcPct val="0"/>
        </a:spcBef>
        <a:spcAft>
          <a:spcPct val="0"/>
        </a:spcAft>
        <a:defRPr sz="3600" b="1">
          <a:solidFill>
            <a:schemeClr val="accent2"/>
          </a:solidFill>
          <a:latin typeface="Verdana"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 Id="rId5" Type="http://schemas.openxmlformats.org/officeDocument/2006/relationships/image" Target="../media/image6.png"/><Relationship Id="rId4" Type="http://schemas.openxmlformats.org/officeDocument/2006/relationships/image" Target="../media/image5.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Rectangle 2"/>
          <p:cNvSpPr>
            <a:spLocks noGrp="1" noChangeArrowheads="1"/>
          </p:cNvSpPr>
          <p:nvPr>
            <p:ph idx="1"/>
          </p:nvPr>
        </p:nvSpPr>
        <p:spPr/>
        <p:txBody>
          <a:bodyPr/>
          <a:lstStyle/>
          <a:p>
            <a:pPr algn="just" eaLnBrk="1" hangingPunct="1">
              <a:buNone/>
            </a:pPr>
            <a:r>
              <a:rPr lang="ru-RU" sz="2400" b="0" dirty="0" smtClean="0"/>
              <a:t>   </a:t>
            </a:r>
            <a:r>
              <a:rPr lang="ru-RU" sz="2400" b="1" dirty="0" smtClean="0"/>
              <a:t>Концепция Справочника «Очистка сточных вод с использованием централизованных систем водоотведения поселений, городских округов» и основные  итоги ее обсуждения</a:t>
            </a:r>
            <a:endParaRPr lang="ru-RU" sz="2400" dirty="0" smtClean="0">
              <a:latin typeface="Verdana" pitchFamily="34" charset="0"/>
            </a:endParaRPr>
          </a:p>
        </p:txBody>
      </p:sp>
      <p:sp>
        <p:nvSpPr>
          <p:cNvPr id="5" name="Rectangle 4"/>
          <p:cNvSpPr txBox="1">
            <a:spLocks noChangeArrowheads="1"/>
          </p:cNvSpPr>
          <p:nvPr/>
        </p:nvSpPr>
        <p:spPr bwMode="auto">
          <a:xfrm>
            <a:off x="357158" y="4714884"/>
            <a:ext cx="8280400" cy="1201737"/>
          </a:xfrm>
          <a:prstGeom prst="rect">
            <a:avLst/>
          </a:prstGeom>
          <a:solidFill>
            <a:schemeClr val="bg1"/>
          </a:solidFill>
          <a:ln w="9525">
            <a:solidFill>
              <a:schemeClr val="bg1"/>
            </a:solidFill>
            <a:miter lim="800000"/>
            <a:headEnd/>
            <a:tailEnd/>
          </a:ln>
        </p:spPr>
        <p:txBody>
          <a:bodyPr vert="horz" wrap="square" lIns="91440" tIns="45720" rIns="91440" bIns="45720" numCol="1" anchor="t" anchorCtr="0" compatLnSpc="1">
            <a:prstTxWarp prst="textNoShape">
              <a:avLst/>
            </a:prstTxWarp>
          </a:bodyPr>
          <a:lstStyle/>
          <a:p>
            <a:pPr marL="342900" marR="0" lvl="0" indent="-342900" algn="r" defTabSz="912813" rtl="0" eaLnBrk="1" fontAlgn="base" latinLnBrk="0" hangingPunct="1">
              <a:lnSpc>
                <a:spcPct val="80000"/>
              </a:lnSpc>
              <a:spcBef>
                <a:spcPct val="20000"/>
              </a:spcBef>
              <a:spcAft>
                <a:spcPct val="0"/>
              </a:spcAft>
              <a:buClrTx/>
              <a:buSzTx/>
              <a:tabLst/>
              <a:defRPr/>
            </a:pPr>
            <a:r>
              <a:rPr kumimoji="0" lang="ru-RU" sz="2000" b="1" i="0" u="none" strike="noStrike" kern="0" cap="none" spc="0" normalizeH="0" baseline="0" noProof="0" dirty="0" smtClean="0">
                <a:ln>
                  <a:noFill/>
                </a:ln>
                <a:solidFill>
                  <a:schemeClr val="accent2"/>
                </a:solidFill>
                <a:effectLst/>
                <a:uLnTx/>
                <a:uFillTx/>
                <a:latin typeface="+mn-lt"/>
                <a:ea typeface="+mj-ea"/>
                <a:cs typeface="+mj-cs"/>
              </a:rPr>
              <a:t>Данилович Дмитрий Александрович </a:t>
            </a:r>
          </a:p>
          <a:p>
            <a:pPr marL="342900" marR="0" lvl="0" indent="-342900" algn="r" defTabSz="912813" rtl="0" eaLnBrk="1" fontAlgn="base" latinLnBrk="0" hangingPunct="1">
              <a:lnSpc>
                <a:spcPct val="80000"/>
              </a:lnSpc>
              <a:spcBef>
                <a:spcPct val="20000"/>
              </a:spcBef>
              <a:spcAft>
                <a:spcPct val="0"/>
              </a:spcAft>
              <a:buClrTx/>
              <a:buSzTx/>
              <a:tabLst/>
              <a:defRPr/>
            </a:pPr>
            <a:r>
              <a:rPr kumimoji="0" lang="ru-RU" sz="2000" b="1" i="0" u="none" strike="noStrike" kern="0" cap="none" spc="0" normalizeH="0" baseline="0" noProof="0" dirty="0" smtClean="0">
                <a:ln>
                  <a:noFill/>
                </a:ln>
                <a:solidFill>
                  <a:schemeClr val="accent2"/>
                </a:solidFill>
                <a:effectLst/>
                <a:uLnTx/>
                <a:uFillTx/>
                <a:latin typeface="+mn-lt"/>
                <a:ea typeface="+mj-ea"/>
                <a:cs typeface="+mj-cs"/>
              </a:rPr>
              <a:t>Заместитель исполнительного директора РАВВ</a:t>
            </a:r>
          </a:p>
          <a:p>
            <a:pPr marL="342900" marR="0" lvl="0" indent="-342900" algn="r" defTabSz="912813" rtl="0" eaLnBrk="1" fontAlgn="base" latinLnBrk="0" hangingPunct="1">
              <a:lnSpc>
                <a:spcPct val="80000"/>
              </a:lnSpc>
              <a:spcBef>
                <a:spcPct val="20000"/>
              </a:spcBef>
              <a:spcAft>
                <a:spcPct val="0"/>
              </a:spcAft>
              <a:buClrTx/>
              <a:buSzTx/>
              <a:tabLst/>
              <a:defRPr/>
            </a:pPr>
            <a:r>
              <a:rPr kumimoji="0" lang="ru-RU" sz="2000" b="1" i="0" u="none" strike="noStrike" kern="0" cap="none" spc="0" normalizeH="0" baseline="0" noProof="0" dirty="0" smtClean="0">
                <a:ln>
                  <a:noFill/>
                </a:ln>
                <a:solidFill>
                  <a:schemeClr val="accent2"/>
                </a:solidFill>
                <a:effectLst/>
                <a:uLnTx/>
                <a:uFillTx/>
                <a:latin typeface="+mn-lt"/>
                <a:ea typeface="+mj-ea"/>
                <a:cs typeface="+mj-cs"/>
              </a:rPr>
              <a:t>по инженерно-экологической работе, к.т.н.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85721" y="274638"/>
            <a:ext cx="8401080" cy="1143000"/>
          </a:xfrm>
        </p:spPr>
        <p:txBody>
          <a:bodyPr/>
          <a:lstStyle/>
          <a:p>
            <a:r>
              <a:rPr lang="ru-RU" sz="2800" dirty="0" smtClean="0"/>
              <a:t>Варианты реально применяемых технологий ОГСВ</a:t>
            </a:r>
            <a:endParaRPr lang="ru-RU" sz="2800" dirty="0"/>
          </a:p>
        </p:txBody>
      </p:sp>
      <p:sp>
        <p:nvSpPr>
          <p:cNvPr id="3" name="Содержимое 2"/>
          <p:cNvSpPr>
            <a:spLocks noGrp="1"/>
          </p:cNvSpPr>
          <p:nvPr>
            <p:ph idx="1"/>
          </p:nvPr>
        </p:nvSpPr>
        <p:spPr/>
        <p:txBody>
          <a:bodyPr/>
          <a:lstStyle/>
          <a:p>
            <a:pPr>
              <a:buNone/>
            </a:pPr>
            <a:r>
              <a:rPr lang="ru-RU" sz="2000" dirty="0" smtClean="0">
                <a:solidFill>
                  <a:srgbClr val="00B0F0"/>
                </a:solidFill>
              </a:rPr>
              <a:t>1) полная биологическая очистка (от БПК и взвешенных веществ),</a:t>
            </a:r>
          </a:p>
          <a:p>
            <a:pPr>
              <a:buNone/>
            </a:pPr>
            <a:r>
              <a:rPr lang="ru-RU" sz="2000" dirty="0" smtClean="0">
                <a:solidFill>
                  <a:srgbClr val="00B0F0"/>
                </a:solidFill>
              </a:rPr>
              <a:t>2) полная биологическая очистка  с доочисткой на фильтрах,</a:t>
            </a:r>
          </a:p>
          <a:p>
            <a:pPr>
              <a:buNone/>
            </a:pPr>
            <a:r>
              <a:rPr lang="ru-RU" sz="2000" dirty="0" smtClean="0">
                <a:solidFill>
                  <a:srgbClr val="00B0F0"/>
                </a:solidFill>
              </a:rPr>
              <a:t>3) биологическая очистка с удалением  азота,</a:t>
            </a:r>
          </a:p>
          <a:p>
            <a:pPr>
              <a:buNone/>
            </a:pPr>
            <a:r>
              <a:rPr lang="ru-RU" sz="2000" dirty="0" smtClean="0">
                <a:solidFill>
                  <a:srgbClr val="00B050"/>
                </a:solidFill>
              </a:rPr>
              <a:t>4) биологическая очистка с биологическим удалением азота и фосфора,</a:t>
            </a:r>
          </a:p>
          <a:p>
            <a:pPr>
              <a:buNone/>
            </a:pPr>
            <a:r>
              <a:rPr lang="ru-RU" sz="2000" dirty="0" smtClean="0">
                <a:solidFill>
                  <a:srgbClr val="00B050"/>
                </a:solidFill>
              </a:rPr>
              <a:t>5) биологическая очистка с биологическим удалением азота и химико-биологическим удалением фосфора</a:t>
            </a:r>
          </a:p>
          <a:p>
            <a:pPr>
              <a:buNone/>
            </a:pPr>
            <a:r>
              <a:rPr lang="ru-RU" sz="2000" dirty="0" smtClean="0">
                <a:solidFill>
                  <a:srgbClr val="00B050"/>
                </a:solidFill>
              </a:rPr>
              <a:t>5) биологическая очистка с удалением азота и фосфора с доочисткой на фильтрах</a:t>
            </a:r>
          </a:p>
          <a:p>
            <a:pPr>
              <a:buNone/>
            </a:pPr>
            <a:r>
              <a:rPr lang="ru-RU" sz="2000" dirty="0" smtClean="0">
                <a:solidFill>
                  <a:srgbClr val="FF0000"/>
                </a:solidFill>
              </a:rPr>
              <a:t>6) биологическая очистка с удалением азота и фосфора при мембранном </a:t>
            </a:r>
            <a:r>
              <a:rPr lang="ru-RU" sz="2000" dirty="0" err="1" smtClean="0">
                <a:solidFill>
                  <a:srgbClr val="FF0000"/>
                </a:solidFill>
              </a:rPr>
              <a:t>илоразделении</a:t>
            </a:r>
            <a:endParaRPr lang="ru-RU" sz="2000" dirty="0" smtClean="0">
              <a:solidFill>
                <a:srgbClr val="FF0000"/>
              </a:solidFill>
            </a:endParaRPr>
          </a:p>
          <a:p>
            <a:pPr>
              <a:buNone/>
            </a:pPr>
            <a:endParaRPr lang="ru-RU" sz="20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57158" y="285728"/>
            <a:ext cx="8501122" cy="1143000"/>
          </a:xfrm>
        </p:spPr>
        <p:txBody>
          <a:bodyPr/>
          <a:lstStyle/>
          <a:p>
            <a:r>
              <a:rPr lang="ru-RU" sz="2400" dirty="0" smtClean="0"/>
              <a:t>Сравнение эколого-экономической эффективности модернизации сооружений биологической очистки и создания сооружений доочистки </a:t>
            </a:r>
            <a:endParaRPr lang="ru-RU" sz="2400" dirty="0"/>
          </a:p>
        </p:txBody>
      </p:sp>
      <p:graphicFrame>
        <p:nvGraphicFramePr>
          <p:cNvPr id="4" name="Таблица 3"/>
          <p:cNvGraphicFramePr>
            <a:graphicFrameLocks noGrp="1"/>
          </p:cNvGraphicFramePr>
          <p:nvPr/>
        </p:nvGraphicFramePr>
        <p:xfrm>
          <a:off x="428596" y="1785925"/>
          <a:ext cx="8429684" cy="4907280"/>
        </p:xfrm>
        <a:graphic>
          <a:graphicData uri="http://schemas.openxmlformats.org/drawingml/2006/table">
            <a:tbl>
              <a:tblPr/>
              <a:tblGrid>
                <a:gridCol w="2892862"/>
                <a:gridCol w="1518959"/>
                <a:gridCol w="2336542"/>
                <a:gridCol w="1681321"/>
              </a:tblGrid>
              <a:tr h="2013253">
                <a:tc>
                  <a:txBody>
                    <a:bodyPr/>
                    <a:lstStyle/>
                    <a:p>
                      <a:pPr algn="just">
                        <a:lnSpc>
                          <a:spcPct val="115000"/>
                        </a:lnSpc>
                        <a:spcAft>
                          <a:spcPts val="0"/>
                        </a:spcAft>
                      </a:pPr>
                      <a:r>
                        <a:rPr lang="ru-RU" sz="2000" b="1" dirty="0">
                          <a:latin typeface="Times New Roman"/>
                          <a:ea typeface="Calibri"/>
                          <a:cs typeface="Times New Roman"/>
                        </a:rPr>
                        <a:t>Технология</a:t>
                      </a:r>
                      <a:endParaRPr lang="ru-RU" sz="2000" b="1" dirty="0">
                        <a:latin typeface="Calibri"/>
                        <a:ea typeface="Calibri"/>
                        <a:cs typeface="Times New Roman"/>
                      </a:endParaRPr>
                    </a:p>
                  </a:txBody>
                  <a:tcPr marL="64369" marR="643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2000" b="1" dirty="0" smtClean="0">
                          <a:latin typeface="Times New Roman"/>
                          <a:ea typeface="Calibri"/>
                          <a:cs typeface="Times New Roman"/>
                        </a:rPr>
                        <a:t>Учтенное</a:t>
                      </a:r>
                      <a:r>
                        <a:rPr lang="ru-RU" sz="2000" b="1" baseline="0" dirty="0" smtClean="0">
                          <a:latin typeface="Times New Roman"/>
                          <a:ea typeface="Calibri"/>
                          <a:cs typeface="Times New Roman"/>
                        </a:rPr>
                        <a:t> увеличение </a:t>
                      </a:r>
                      <a:r>
                        <a:rPr lang="ru-RU" sz="2000" b="1" dirty="0" smtClean="0">
                          <a:latin typeface="Times New Roman"/>
                          <a:ea typeface="Calibri"/>
                          <a:cs typeface="Times New Roman"/>
                        </a:rPr>
                        <a:t> </a:t>
                      </a:r>
                      <a:r>
                        <a:rPr lang="ru-RU" sz="2000" b="1" dirty="0">
                          <a:latin typeface="Times New Roman"/>
                          <a:ea typeface="Calibri"/>
                          <a:cs typeface="Times New Roman"/>
                        </a:rPr>
                        <a:t>затраты на обработку сточных вод, руб./м</a:t>
                      </a:r>
                      <a:r>
                        <a:rPr lang="ru-RU" sz="2000" b="1" baseline="30000" dirty="0">
                          <a:latin typeface="Times New Roman"/>
                          <a:ea typeface="Calibri"/>
                          <a:cs typeface="Times New Roman"/>
                        </a:rPr>
                        <a:t>3</a:t>
                      </a:r>
                      <a:endParaRPr lang="ru-RU" sz="2000" b="1" dirty="0">
                        <a:latin typeface="Calibri"/>
                        <a:ea typeface="Calibri"/>
                        <a:cs typeface="Times New Roman"/>
                      </a:endParaRPr>
                    </a:p>
                  </a:txBody>
                  <a:tcPr marL="64369" marR="643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2000" b="1">
                          <a:latin typeface="Times New Roman"/>
                          <a:ea typeface="Calibri"/>
                          <a:cs typeface="Times New Roman"/>
                        </a:rPr>
                        <a:t>Удаляемые загрязнения (сумма величин, приведенная по  экологической опасности), г/м</a:t>
                      </a:r>
                      <a:r>
                        <a:rPr lang="ru-RU" sz="2000" b="1" baseline="30000">
                          <a:latin typeface="Times New Roman"/>
                          <a:ea typeface="Calibri"/>
                          <a:cs typeface="Times New Roman"/>
                        </a:rPr>
                        <a:t>3</a:t>
                      </a:r>
                      <a:endParaRPr lang="ru-RU" sz="2000" b="1">
                        <a:latin typeface="Calibri"/>
                        <a:ea typeface="Calibri"/>
                        <a:cs typeface="Times New Roman"/>
                      </a:endParaRPr>
                    </a:p>
                  </a:txBody>
                  <a:tcPr marL="64369" marR="643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2000" b="1">
                          <a:latin typeface="Times New Roman"/>
                          <a:ea typeface="Calibri"/>
                          <a:cs typeface="Times New Roman"/>
                        </a:rPr>
                        <a:t>Удельные затраты, руб./кг,</a:t>
                      </a:r>
                      <a:endParaRPr lang="ru-RU" sz="2000" b="1">
                        <a:latin typeface="Calibri"/>
                        <a:ea typeface="Calibri"/>
                        <a:cs typeface="Times New Roman"/>
                      </a:endParaRPr>
                    </a:p>
                    <a:p>
                      <a:pPr algn="ctr">
                        <a:lnSpc>
                          <a:spcPct val="115000"/>
                        </a:lnSpc>
                        <a:spcAft>
                          <a:spcPts val="0"/>
                        </a:spcAft>
                      </a:pPr>
                      <a:r>
                        <a:rPr lang="ru-RU" sz="2000" b="1">
                          <a:latin typeface="Times New Roman"/>
                          <a:ea typeface="Calibri"/>
                          <a:cs typeface="Times New Roman"/>
                        </a:rPr>
                        <a:t>загрязняющих веществ</a:t>
                      </a:r>
                      <a:endParaRPr lang="ru-RU" sz="2000" b="1">
                        <a:latin typeface="Calibri"/>
                        <a:ea typeface="Calibri"/>
                        <a:cs typeface="Times New Roman"/>
                      </a:endParaRPr>
                    </a:p>
                  </a:txBody>
                  <a:tcPr marL="64369" marR="643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13253">
                <a:tc>
                  <a:txBody>
                    <a:bodyPr/>
                    <a:lstStyle/>
                    <a:p>
                      <a:pPr algn="just">
                        <a:lnSpc>
                          <a:spcPct val="115000"/>
                        </a:lnSpc>
                        <a:spcAft>
                          <a:spcPts val="0"/>
                        </a:spcAft>
                      </a:pPr>
                      <a:r>
                        <a:rPr lang="ru-RU" sz="2000" b="1" dirty="0">
                          <a:latin typeface="Times New Roman"/>
                          <a:ea typeface="Calibri"/>
                          <a:cs typeface="Times New Roman"/>
                        </a:rPr>
                        <a:t>Биологическая очистка в </a:t>
                      </a:r>
                      <a:r>
                        <a:rPr lang="ru-RU" sz="2000" b="1" dirty="0" err="1">
                          <a:latin typeface="Times New Roman"/>
                          <a:ea typeface="Calibri"/>
                          <a:cs typeface="Times New Roman"/>
                        </a:rPr>
                        <a:t>аэротенках</a:t>
                      </a:r>
                      <a:r>
                        <a:rPr lang="ru-RU" sz="2000" b="1" dirty="0">
                          <a:latin typeface="Times New Roman"/>
                          <a:ea typeface="Calibri"/>
                          <a:cs typeface="Times New Roman"/>
                        </a:rPr>
                        <a:t> с биологическим удалением азота и </a:t>
                      </a:r>
                      <a:r>
                        <a:rPr lang="ru-RU" sz="2000" b="1" dirty="0" err="1">
                          <a:latin typeface="Times New Roman"/>
                          <a:ea typeface="Calibri"/>
                          <a:cs typeface="Times New Roman"/>
                        </a:rPr>
                        <a:t>биолого-реагентным</a:t>
                      </a:r>
                      <a:r>
                        <a:rPr lang="ru-RU" sz="2000" b="1" dirty="0">
                          <a:latin typeface="Times New Roman"/>
                          <a:ea typeface="Calibri"/>
                          <a:cs typeface="Times New Roman"/>
                        </a:rPr>
                        <a:t> удалением фосфора</a:t>
                      </a:r>
                      <a:endParaRPr lang="ru-RU" sz="2000" b="1" dirty="0">
                        <a:latin typeface="Calibri"/>
                        <a:ea typeface="Calibri"/>
                        <a:cs typeface="Times New Roman"/>
                      </a:endParaRPr>
                    </a:p>
                  </a:txBody>
                  <a:tcPr marL="64369" marR="643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2000" b="1" dirty="0">
                          <a:latin typeface="Times New Roman"/>
                          <a:ea typeface="Calibri"/>
                          <a:cs typeface="Times New Roman"/>
                        </a:rPr>
                        <a:t>0,55</a:t>
                      </a:r>
                      <a:endParaRPr lang="ru-RU" sz="2000" b="1" dirty="0">
                        <a:latin typeface="Calibri"/>
                        <a:ea typeface="Calibri"/>
                        <a:cs typeface="Times New Roman"/>
                      </a:endParaRPr>
                    </a:p>
                  </a:txBody>
                  <a:tcPr marL="64369" marR="643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2000" b="1" dirty="0">
                          <a:latin typeface="Times New Roman"/>
                          <a:ea typeface="Calibri"/>
                          <a:cs typeface="Times New Roman"/>
                        </a:rPr>
                        <a:t>27,7</a:t>
                      </a:r>
                      <a:endParaRPr lang="ru-RU" sz="2000" b="1" dirty="0">
                        <a:latin typeface="Calibri"/>
                        <a:ea typeface="Calibri"/>
                        <a:cs typeface="Times New Roman"/>
                      </a:endParaRPr>
                    </a:p>
                  </a:txBody>
                  <a:tcPr marL="64369" marR="643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2000" b="1" dirty="0">
                          <a:latin typeface="Times New Roman"/>
                          <a:ea typeface="Calibri"/>
                          <a:cs typeface="Times New Roman"/>
                        </a:rPr>
                        <a:t>20</a:t>
                      </a:r>
                      <a:endParaRPr lang="ru-RU" sz="2000" b="1" dirty="0">
                        <a:latin typeface="Calibri"/>
                        <a:ea typeface="Calibri"/>
                        <a:cs typeface="Times New Roman"/>
                      </a:endParaRPr>
                    </a:p>
                  </a:txBody>
                  <a:tcPr marL="64369" marR="643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2651">
                <a:tc>
                  <a:txBody>
                    <a:bodyPr/>
                    <a:lstStyle/>
                    <a:p>
                      <a:pPr algn="just">
                        <a:lnSpc>
                          <a:spcPct val="115000"/>
                        </a:lnSpc>
                        <a:spcAft>
                          <a:spcPts val="0"/>
                        </a:spcAft>
                      </a:pPr>
                      <a:r>
                        <a:rPr lang="ru-RU" sz="2000" b="1">
                          <a:latin typeface="Times New Roman"/>
                          <a:ea typeface="Calibri"/>
                          <a:cs typeface="Times New Roman"/>
                        </a:rPr>
                        <a:t>Доочистка до ПДК рыбхоз</a:t>
                      </a:r>
                      <a:endParaRPr lang="ru-RU" sz="2000" b="1">
                        <a:latin typeface="Calibri"/>
                        <a:ea typeface="Calibri"/>
                        <a:cs typeface="Times New Roman"/>
                      </a:endParaRPr>
                    </a:p>
                  </a:txBody>
                  <a:tcPr marL="64369" marR="643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2000" b="1" dirty="0" smtClean="0">
                          <a:latin typeface="Times New Roman"/>
                          <a:ea typeface="Calibri"/>
                          <a:cs typeface="Times New Roman"/>
                        </a:rPr>
                        <a:t>0,55 + 0,4 = 0,95</a:t>
                      </a:r>
                      <a:endParaRPr lang="ru-RU" sz="2000" b="1" dirty="0">
                        <a:latin typeface="Calibri"/>
                        <a:ea typeface="Calibri"/>
                        <a:cs typeface="Times New Roman"/>
                      </a:endParaRPr>
                    </a:p>
                  </a:txBody>
                  <a:tcPr marL="64369" marR="643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2000" b="1" dirty="0">
                          <a:latin typeface="Times New Roman"/>
                          <a:ea typeface="Calibri"/>
                          <a:cs typeface="Times New Roman"/>
                        </a:rPr>
                        <a:t>6,15</a:t>
                      </a:r>
                      <a:endParaRPr lang="ru-RU" sz="2000" b="1" dirty="0">
                        <a:latin typeface="Calibri"/>
                        <a:ea typeface="Calibri"/>
                        <a:cs typeface="Times New Roman"/>
                      </a:endParaRPr>
                    </a:p>
                  </a:txBody>
                  <a:tcPr marL="64369" marR="643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2000" b="1" dirty="0">
                          <a:solidFill>
                            <a:srgbClr val="FF0000"/>
                          </a:solidFill>
                          <a:latin typeface="Times New Roman"/>
                          <a:ea typeface="Calibri"/>
                          <a:cs typeface="Times New Roman"/>
                        </a:rPr>
                        <a:t>154</a:t>
                      </a:r>
                      <a:endParaRPr lang="ru-RU" sz="2000" b="1" dirty="0">
                        <a:solidFill>
                          <a:srgbClr val="FF0000"/>
                        </a:solidFill>
                        <a:latin typeface="Calibri"/>
                        <a:ea typeface="Calibri"/>
                        <a:cs typeface="Times New Roman"/>
                      </a:endParaRPr>
                    </a:p>
                  </a:txBody>
                  <a:tcPr marL="64369" marR="643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0035" y="274638"/>
            <a:ext cx="8186766" cy="1143000"/>
          </a:xfrm>
        </p:spPr>
        <p:txBody>
          <a:bodyPr/>
          <a:lstStyle/>
          <a:p>
            <a:r>
              <a:rPr lang="ru-RU" sz="2800" dirty="0" smtClean="0"/>
              <a:t>Три уровня технологий –</a:t>
            </a:r>
            <a:br>
              <a:rPr lang="ru-RU" sz="2800" dirty="0" smtClean="0"/>
            </a:br>
            <a:r>
              <a:rPr lang="ru-RU" sz="2800" dirty="0" smtClean="0"/>
              <a:t> три градации водных объектов</a:t>
            </a:r>
            <a:endParaRPr lang="ru-RU" sz="2800" dirty="0"/>
          </a:p>
        </p:txBody>
      </p:sp>
      <p:graphicFrame>
        <p:nvGraphicFramePr>
          <p:cNvPr id="4" name="Таблица 3"/>
          <p:cNvGraphicFramePr>
            <a:graphicFrameLocks noGrp="1"/>
          </p:cNvGraphicFramePr>
          <p:nvPr/>
        </p:nvGraphicFramePr>
        <p:xfrm>
          <a:off x="357158" y="1571610"/>
          <a:ext cx="8358246" cy="5079504"/>
        </p:xfrm>
        <a:graphic>
          <a:graphicData uri="http://schemas.openxmlformats.org/drawingml/2006/table">
            <a:tbl>
              <a:tblPr/>
              <a:tblGrid>
                <a:gridCol w="5072098"/>
                <a:gridCol w="3286148"/>
              </a:tblGrid>
              <a:tr h="571503">
                <a:tc>
                  <a:txBody>
                    <a:bodyPr/>
                    <a:lstStyle/>
                    <a:p>
                      <a:pPr>
                        <a:lnSpc>
                          <a:spcPct val="115000"/>
                        </a:lnSpc>
                        <a:spcAft>
                          <a:spcPts val="0"/>
                        </a:spcAft>
                      </a:pPr>
                      <a:r>
                        <a:rPr lang="ru-RU" sz="2400" dirty="0">
                          <a:latin typeface="Times New Roman"/>
                          <a:ea typeface="Calibri"/>
                          <a:cs typeface="Times New Roman"/>
                        </a:rPr>
                        <a:t>Технологии</a:t>
                      </a:r>
                      <a:endParaRPr lang="ru-RU" sz="2400" dirty="0">
                        <a:latin typeface="Calibri"/>
                        <a:ea typeface="Calibri"/>
                        <a:cs typeface="Times New Roman"/>
                      </a:endParaRPr>
                    </a:p>
                  </a:txBody>
                  <a:tcPr marL="63525" marR="63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2400" dirty="0">
                          <a:latin typeface="Times New Roman"/>
                          <a:ea typeface="Calibri"/>
                          <a:cs typeface="Times New Roman"/>
                        </a:rPr>
                        <a:t>Градации водных объектов</a:t>
                      </a:r>
                      <a:endParaRPr lang="ru-RU" sz="2400" dirty="0">
                        <a:latin typeface="Calibri"/>
                        <a:ea typeface="Calibri"/>
                        <a:cs typeface="Times New Roman"/>
                      </a:endParaRPr>
                    </a:p>
                  </a:txBody>
                  <a:tcPr marL="63525" marR="63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143009">
                <a:tc>
                  <a:txBody>
                    <a:bodyPr/>
                    <a:lstStyle/>
                    <a:p>
                      <a:pPr>
                        <a:lnSpc>
                          <a:spcPct val="115000"/>
                        </a:lnSpc>
                        <a:spcAft>
                          <a:spcPts val="0"/>
                        </a:spcAft>
                      </a:pPr>
                      <a:r>
                        <a:rPr lang="ru-RU" sz="2400" dirty="0" smtClean="0">
                          <a:latin typeface="Times New Roman"/>
                          <a:ea typeface="Calibri"/>
                          <a:cs typeface="Times New Roman"/>
                        </a:rPr>
                        <a:t>Биологическая </a:t>
                      </a:r>
                      <a:r>
                        <a:rPr lang="ru-RU" sz="2400" dirty="0">
                          <a:latin typeface="Times New Roman"/>
                          <a:ea typeface="Calibri"/>
                          <a:cs typeface="Times New Roman"/>
                        </a:rPr>
                        <a:t>очистка с биологическим удалением азота и </a:t>
                      </a:r>
                      <a:r>
                        <a:rPr lang="ru-RU" sz="2400" dirty="0" smtClean="0">
                          <a:latin typeface="Times New Roman"/>
                          <a:ea typeface="Calibri"/>
                          <a:cs typeface="Times New Roman"/>
                        </a:rPr>
                        <a:t>фосфора   </a:t>
                      </a:r>
                      <a:r>
                        <a:rPr lang="en-US" sz="2400" b="1" dirty="0" smtClean="0">
                          <a:latin typeface="Times New Roman"/>
                          <a:ea typeface="Calibri"/>
                          <a:cs typeface="Times New Roman"/>
                        </a:rPr>
                        <a:t>NDP</a:t>
                      </a:r>
                      <a:endParaRPr lang="ru-RU" sz="2400" b="1" dirty="0">
                        <a:latin typeface="Calibri"/>
                        <a:ea typeface="Calibri"/>
                        <a:cs typeface="Times New Roman"/>
                      </a:endParaRPr>
                    </a:p>
                  </a:txBody>
                  <a:tcPr marL="63525" marR="63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2400" dirty="0" smtClean="0">
                          <a:latin typeface="Times New Roman"/>
                          <a:ea typeface="Calibri"/>
                          <a:cs typeface="Times New Roman"/>
                        </a:rPr>
                        <a:t>А. Загрязненные</a:t>
                      </a:r>
                      <a:r>
                        <a:rPr lang="ru-RU" sz="2400" dirty="0">
                          <a:latin typeface="Times New Roman"/>
                          <a:ea typeface="Calibri"/>
                          <a:cs typeface="Times New Roman"/>
                        </a:rPr>
                        <a:t>, экологически уязвимые</a:t>
                      </a:r>
                      <a:endParaRPr lang="ru-RU" sz="2400" dirty="0">
                        <a:latin typeface="Calibri"/>
                        <a:ea typeface="Calibri"/>
                        <a:cs typeface="Times New Roman"/>
                      </a:endParaRPr>
                    </a:p>
                  </a:txBody>
                  <a:tcPr marL="63525" marR="63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14512">
                <a:tc>
                  <a:txBody>
                    <a:bodyPr/>
                    <a:lstStyle/>
                    <a:p>
                      <a:pPr>
                        <a:lnSpc>
                          <a:spcPct val="115000"/>
                        </a:lnSpc>
                        <a:spcAft>
                          <a:spcPts val="0"/>
                        </a:spcAft>
                      </a:pPr>
                      <a:r>
                        <a:rPr lang="ru-RU" sz="2400" dirty="0" smtClean="0">
                          <a:latin typeface="Times New Roman"/>
                          <a:ea typeface="Calibri"/>
                          <a:cs typeface="Times New Roman"/>
                        </a:rPr>
                        <a:t>Биологическая </a:t>
                      </a:r>
                      <a:r>
                        <a:rPr lang="ru-RU" sz="2400" dirty="0">
                          <a:latin typeface="Times New Roman"/>
                          <a:ea typeface="Calibri"/>
                          <a:cs typeface="Times New Roman"/>
                        </a:rPr>
                        <a:t>очистка с биологическим удалением азота и химико-биологическим удалением </a:t>
                      </a:r>
                      <a:r>
                        <a:rPr lang="ru-RU" sz="2400" dirty="0" smtClean="0">
                          <a:latin typeface="Times New Roman"/>
                          <a:ea typeface="Calibri"/>
                          <a:cs typeface="Times New Roman"/>
                        </a:rPr>
                        <a:t>фосфора</a:t>
                      </a:r>
                      <a:r>
                        <a:rPr lang="en-US" sz="2400" dirty="0" smtClean="0">
                          <a:latin typeface="Times New Roman"/>
                          <a:ea typeface="Calibri"/>
                          <a:cs typeface="Times New Roman"/>
                        </a:rPr>
                        <a:t>   </a:t>
                      </a:r>
                      <a:r>
                        <a:rPr lang="en-US" sz="2400" b="1" dirty="0" smtClean="0">
                          <a:latin typeface="Times New Roman"/>
                          <a:ea typeface="Calibri"/>
                          <a:cs typeface="Times New Roman"/>
                        </a:rPr>
                        <a:t>NDP-R</a:t>
                      </a:r>
                      <a:endParaRPr lang="ru-RU" sz="2400" b="1" dirty="0">
                        <a:latin typeface="Calibri"/>
                        <a:ea typeface="Calibri"/>
                        <a:cs typeface="Times New Roman"/>
                      </a:endParaRPr>
                    </a:p>
                  </a:txBody>
                  <a:tcPr marL="63525" marR="63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2400" dirty="0" smtClean="0">
                          <a:latin typeface="Times New Roman"/>
                          <a:ea typeface="Calibri"/>
                          <a:cs typeface="Times New Roman"/>
                        </a:rPr>
                        <a:t>Б. Прочие </a:t>
                      </a:r>
                      <a:r>
                        <a:rPr lang="ru-RU" sz="2400" dirty="0">
                          <a:latin typeface="Times New Roman"/>
                          <a:ea typeface="Calibri"/>
                          <a:cs typeface="Times New Roman"/>
                        </a:rPr>
                        <a:t>объекты</a:t>
                      </a:r>
                      <a:endParaRPr lang="ru-RU" sz="2400" dirty="0">
                        <a:latin typeface="Calibri"/>
                        <a:ea typeface="Calibri"/>
                        <a:cs typeface="Times New Roman"/>
                      </a:endParaRPr>
                    </a:p>
                  </a:txBody>
                  <a:tcPr marL="63525" marR="63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143009">
                <a:tc>
                  <a:txBody>
                    <a:bodyPr/>
                    <a:lstStyle/>
                    <a:p>
                      <a:pPr>
                        <a:lnSpc>
                          <a:spcPct val="115000"/>
                        </a:lnSpc>
                        <a:spcAft>
                          <a:spcPts val="0"/>
                        </a:spcAft>
                      </a:pPr>
                      <a:r>
                        <a:rPr lang="ru-RU" sz="2400" dirty="0" smtClean="0">
                          <a:latin typeface="Times New Roman"/>
                          <a:ea typeface="Calibri"/>
                          <a:cs typeface="Times New Roman"/>
                        </a:rPr>
                        <a:t>Биологическая </a:t>
                      </a:r>
                      <a:r>
                        <a:rPr lang="ru-RU" sz="2400" dirty="0">
                          <a:latin typeface="Times New Roman"/>
                          <a:ea typeface="Calibri"/>
                          <a:cs typeface="Times New Roman"/>
                        </a:rPr>
                        <a:t>очистка с удалением азота и фосфора с доочисткой на </a:t>
                      </a:r>
                      <a:r>
                        <a:rPr lang="ru-RU" sz="2400" dirty="0" smtClean="0">
                          <a:latin typeface="Times New Roman"/>
                          <a:ea typeface="Calibri"/>
                          <a:cs typeface="Times New Roman"/>
                        </a:rPr>
                        <a:t>фильтрах</a:t>
                      </a:r>
                      <a:r>
                        <a:rPr lang="en-US" sz="2400" dirty="0" smtClean="0">
                          <a:latin typeface="Times New Roman"/>
                          <a:ea typeface="Calibri"/>
                          <a:cs typeface="Times New Roman"/>
                        </a:rPr>
                        <a:t> </a:t>
                      </a:r>
                      <a:r>
                        <a:rPr lang="en-US" sz="2400" b="1" dirty="0" smtClean="0">
                          <a:latin typeface="Times New Roman"/>
                          <a:ea typeface="Calibri"/>
                          <a:cs typeface="Times New Roman"/>
                        </a:rPr>
                        <a:t>NDP-R + </a:t>
                      </a:r>
                      <a:r>
                        <a:rPr lang="ru-RU" sz="2400" b="1" dirty="0" smtClean="0">
                          <a:latin typeface="Times New Roman"/>
                          <a:ea typeface="Calibri"/>
                          <a:cs typeface="Times New Roman"/>
                        </a:rPr>
                        <a:t>Ф</a:t>
                      </a:r>
                      <a:endParaRPr lang="ru-RU" sz="2400" dirty="0">
                        <a:latin typeface="Calibri"/>
                        <a:ea typeface="Calibri"/>
                        <a:cs typeface="Times New Roman"/>
                      </a:endParaRPr>
                    </a:p>
                  </a:txBody>
                  <a:tcPr marL="63525" marR="63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2400" dirty="0" smtClean="0">
                          <a:latin typeface="Times New Roman"/>
                          <a:ea typeface="Calibri"/>
                          <a:cs typeface="Times New Roman"/>
                        </a:rPr>
                        <a:t>В. Загрязненные</a:t>
                      </a:r>
                      <a:r>
                        <a:rPr lang="ru-RU" sz="2400" dirty="0">
                          <a:latin typeface="Times New Roman"/>
                          <a:ea typeface="Calibri"/>
                          <a:cs typeface="Times New Roman"/>
                        </a:rPr>
                        <a:t>, экологически уязвимые</a:t>
                      </a:r>
                      <a:endParaRPr lang="ru-RU" sz="2400" dirty="0">
                        <a:latin typeface="Calibri"/>
                        <a:ea typeface="Calibri"/>
                        <a:cs typeface="Times New Roman"/>
                      </a:endParaRPr>
                    </a:p>
                  </a:txBody>
                  <a:tcPr marL="63525" marR="63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71472" y="0"/>
            <a:ext cx="8115328" cy="1143000"/>
          </a:xfrm>
        </p:spPr>
        <p:txBody>
          <a:bodyPr/>
          <a:lstStyle/>
          <a:p>
            <a:r>
              <a:rPr lang="ru-RU" sz="2400" dirty="0" smtClean="0"/>
              <a:t/>
            </a:r>
            <a:br>
              <a:rPr lang="ru-RU" sz="2400" dirty="0" smtClean="0"/>
            </a:br>
            <a:r>
              <a:rPr lang="ru-RU" sz="2400" dirty="0" smtClean="0"/>
              <a:t>Технологические показатели НДТ</a:t>
            </a:r>
            <a:endParaRPr lang="ru-RU" sz="2400" dirty="0"/>
          </a:p>
        </p:txBody>
      </p:sp>
      <p:sp>
        <p:nvSpPr>
          <p:cNvPr id="3" name="Содержимое 2"/>
          <p:cNvSpPr>
            <a:spLocks noGrp="1"/>
          </p:cNvSpPr>
          <p:nvPr>
            <p:ph idx="1"/>
          </p:nvPr>
        </p:nvSpPr>
        <p:spPr>
          <a:xfrm>
            <a:off x="500034" y="1214422"/>
            <a:ext cx="8229600" cy="4525963"/>
          </a:xfrm>
        </p:spPr>
        <p:txBody>
          <a:bodyPr/>
          <a:lstStyle/>
          <a:p>
            <a:pPr>
              <a:buNone/>
            </a:pPr>
            <a:r>
              <a:rPr lang="ru-RU" sz="2400" b="1" dirty="0" smtClean="0"/>
              <a:t>Для ГСВ:</a:t>
            </a:r>
          </a:p>
          <a:p>
            <a:r>
              <a:rPr lang="ru-RU" sz="2400" dirty="0" smtClean="0"/>
              <a:t>БПК5, взвешенные вещества, </a:t>
            </a:r>
          </a:p>
          <a:p>
            <a:r>
              <a:rPr lang="ru-RU" sz="2400" dirty="0" smtClean="0"/>
              <a:t>аммонийный азот, азот нитритов, азот нитратов, общий азот (для региона ХЕЛКОМ),</a:t>
            </a:r>
          </a:p>
          <a:p>
            <a:r>
              <a:rPr lang="ru-RU" sz="2400" dirty="0" smtClean="0"/>
              <a:t>фосфор фосфатов, общий фосфор (для региона ХЕЛКОМ)</a:t>
            </a:r>
          </a:p>
          <a:p>
            <a:pPr>
              <a:buNone/>
            </a:pPr>
            <a:r>
              <a:rPr lang="ru-RU" sz="2400" b="1" dirty="0" smtClean="0"/>
              <a:t>Для поверхностного стока:</a:t>
            </a:r>
          </a:p>
          <a:p>
            <a:r>
              <a:rPr lang="ru-RU" sz="2400" dirty="0" smtClean="0"/>
              <a:t>БПК5, взвешенные вещества,</a:t>
            </a:r>
          </a:p>
          <a:p>
            <a:r>
              <a:rPr lang="ru-RU" sz="2400" dirty="0" smtClean="0"/>
              <a:t>Нефтепродукты,</a:t>
            </a:r>
          </a:p>
          <a:p>
            <a:r>
              <a:rPr lang="ru-RU" sz="2400" dirty="0" smtClean="0"/>
              <a:t>фосфор фосфатов, общий фосфор (для региона ХЕЛКОМ)</a:t>
            </a:r>
          </a:p>
          <a:p>
            <a:pPr>
              <a:buNone/>
            </a:pPr>
            <a:r>
              <a:rPr lang="ru-RU" sz="2400" b="1" dirty="0" smtClean="0"/>
              <a:t>Вопрос – только концентрации или % очистки, или и то, и другое ?</a:t>
            </a:r>
          </a:p>
          <a:p>
            <a:endParaRPr lang="ru-RU" sz="24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9460" name="Диаграмма 3"/>
          <p:cNvPicPr>
            <a:picLocks noChangeArrowheads="1"/>
          </p:cNvPicPr>
          <p:nvPr/>
        </p:nvPicPr>
        <p:blipFill>
          <a:blip r:embed="rId2"/>
          <a:srcRect/>
          <a:stretch>
            <a:fillRect/>
          </a:stretch>
        </p:blipFill>
        <p:spPr bwMode="auto">
          <a:xfrm>
            <a:off x="357158" y="714356"/>
            <a:ext cx="4143404" cy="2714644"/>
          </a:xfrm>
          <a:prstGeom prst="rect">
            <a:avLst/>
          </a:prstGeom>
          <a:noFill/>
        </p:spPr>
      </p:pic>
      <p:pic>
        <p:nvPicPr>
          <p:cNvPr id="19459" name="Диаграмма 4"/>
          <p:cNvPicPr>
            <a:picLocks noChangeArrowheads="1"/>
          </p:cNvPicPr>
          <p:nvPr/>
        </p:nvPicPr>
        <p:blipFill>
          <a:blip r:embed="rId3"/>
          <a:srcRect/>
          <a:stretch>
            <a:fillRect/>
          </a:stretch>
        </p:blipFill>
        <p:spPr bwMode="auto">
          <a:xfrm>
            <a:off x="4714876" y="714356"/>
            <a:ext cx="4143404" cy="2733681"/>
          </a:xfrm>
          <a:prstGeom prst="rect">
            <a:avLst/>
          </a:prstGeom>
          <a:noFill/>
        </p:spPr>
      </p:pic>
      <p:pic>
        <p:nvPicPr>
          <p:cNvPr id="19458" name="Диаграмма 5"/>
          <p:cNvPicPr>
            <a:picLocks noChangeArrowheads="1"/>
          </p:cNvPicPr>
          <p:nvPr/>
        </p:nvPicPr>
        <p:blipFill>
          <a:blip r:embed="rId4"/>
          <a:srcRect/>
          <a:stretch>
            <a:fillRect/>
          </a:stretch>
        </p:blipFill>
        <p:spPr bwMode="auto">
          <a:xfrm>
            <a:off x="428596" y="3786190"/>
            <a:ext cx="4000528" cy="2357454"/>
          </a:xfrm>
          <a:prstGeom prst="rect">
            <a:avLst/>
          </a:prstGeom>
          <a:noFill/>
        </p:spPr>
      </p:pic>
      <p:pic>
        <p:nvPicPr>
          <p:cNvPr id="19457" name="Диаграмма 6"/>
          <p:cNvPicPr>
            <a:picLocks noChangeArrowheads="1"/>
          </p:cNvPicPr>
          <p:nvPr/>
        </p:nvPicPr>
        <p:blipFill>
          <a:blip r:embed="rId5"/>
          <a:srcRect/>
          <a:stretch>
            <a:fillRect/>
          </a:stretch>
        </p:blipFill>
        <p:spPr bwMode="auto">
          <a:xfrm>
            <a:off x="4714876" y="3786190"/>
            <a:ext cx="4071966" cy="2357454"/>
          </a:xfrm>
          <a:prstGeom prst="rect">
            <a:avLst/>
          </a:prstGeom>
          <a:noFill/>
        </p:spPr>
      </p:pic>
      <p:sp>
        <p:nvSpPr>
          <p:cNvPr id="19461" name="Rectangle 5"/>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sp>
        <p:nvSpPr>
          <p:cNvPr id="19462" name="Rectangle 6"/>
          <p:cNvSpPr>
            <a:spLocks noChangeArrowheads="1"/>
          </p:cNvSpPr>
          <p:nvPr/>
        </p:nvSpPr>
        <p:spPr bwMode="auto">
          <a:xfrm>
            <a:off x="0" y="233362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457200" algn="just" defTabSz="914400" rtl="0" eaLnBrk="1" fontAlgn="base" latinLnBrk="0" hangingPunct="1">
              <a:lnSpc>
                <a:spcPct val="100000"/>
              </a:lnSpc>
              <a:spcBef>
                <a:spcPct val="0"/>
              </a:spcBef>
              <a:spcAft>
                <a:spcPct val="0"/>
              </a:spcAft>
              <a:buClrTx/>
              <a:buSzTx/>
              <a:buFontTx/>
              <a:buNone/>
              <a:tabLst/>
            </a:pPr>
            <a:r>
              <a:rPr kumimoji="0" lang="ru-RU" sz="12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    </a:t>
            </a:r>
            <a:endParaRPr kumimoji="0" lang="ru-RU" sz="1800" b="0" i="0" u="none" strike="noStrike" cap="none" normalizeH="0" baseline="0" smtClean="0">
              <a:ln>
                <a:noFill/>
              </a:ln>
              <a:solidFill>
                <a:schemeClr val="tx1"/>
              </a:solidFill>
              <a:effectLst/>
              <a:latin typeface="Arial" pitchFamily="34" charset="0"/>
            </a:endParaRPr>
          </a:p>
        </p:txBody>
      </p:sp>
      <p:sp>
        <p:nvSpPr>
          <p:cNvPr id="19463" name="Rectangle 7"/>
          <p:cNvSpPr>
            <a:spLocks noChangeArrowheads="1"/>
          </p:cNvSpPr>
          <p:nvPr/>
        </p:nvSpPr>
        <p:spPr bwMode="auto">
          <a:xfrm>
            <a:off x="0" y="3357562"/>
            <a:ext cx="8141396" cy="707886"/>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457200" algn="l" defTabSz="914400" rtl="0" eaLnBrk="1" fontAlgn="base" latinLnBrk="0" hangingPunct="1">
              <a:lnSpc>
                <a:spcPct val="100000"/>
              </a:lnSpc>
              <a:spcBef>
                <a:spcPct val="0"/>
              </a:spcBef>
              <a:spcAft>
                <a:spcPct val="0"/>
              </a:spcAft>
              <a:buClrTx/>
              <a:buSzTx/>
              <a:buFontTx/>
              <a:buNone/>
              <a:tabLst/>
            </a:pPr>
            <a:r>
              <a:rPr kumimoji="0" lang="ru-RU"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а. СПАВ, старый блок КОС (Москва)     б. Цинк, НКОС-1 (Москва) </a:t>
            </a:r>
            <a:endParaRPr kumimoji="0" lang="ru-RU" sz="2000" b="0" i="0" u="none" strike="noStrike" cap="none" normalizeH="0" baseline="0" dirty="0" smtClean="0">
              <a:ln>
                <a:noFill/>
              </a:ln>
              <a:solidFill>
                <a:schemeClr val="tx1"/>
              </a:solidFill>
              <a:effectLst/>
              <a:latin typeface="Arial" pitchFamily="34" charset="0"/>
            </a:endParaRPr>
          </a:p>
          <a:p>
            <a:pPr marL="0" marR="0" lvl="0" indent="457200" algn="l" defTabSz="914400" rtl="0" eaLnBrk="0" fontAlgn="base" latinLnBrk="0" hangingPunct="0">
              <a:lnSpc>
                <a:spcPct val="100000"/>
              </a:lnSpc>
              <a:spcBef>
                <a:spcPct val="0"/>
              </a:spcBef>
              <a:spcAft>
                <a:spcPct val="0"/>
              </a:spcAft>
              <a:buClrTx/>
              <a:buSzTx/>
              <a:buFontTx/>
              <a:buNone/>
              <a:tabLst/>
            </a:pPr>
            <a:endParaRPr kumimoji="0" lang="ru-RU" sz="2000" b="0" i="0" u="none" strike="noStrike" cap="none" normalizeH="0" baseline="0" dirty="0" smtClean="0">
              <a:ln>
                <a:noFill/>
              </a:ln>
              <a:solidFill>
                <a:schemeClr val="tx1"/>
              </a:solidFill>
              <a:effectLst/>
              <a:latin typeface="Arial" pitchFamily="34" charset="0"/>
            </a:endParaRPr>
          </a:p>
        </p:txBody>
      </p:sp>
      <p:sp>
        <p:nvSpPr>
          <p:cNvPr id="19464" name="Rectangle 8"/>
          <p:cNvSpPr>
            <a:spLocks noChangeArrowheads="1"/>
          </p:cNvSpPr>
          <p:nvPr/>
        </p:nvSpPr>
        <p:spPr bwMode="auto">
          <a:xfrm>
            <a:off x="0" y="626745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457200" algn="just" defTabSz="914400" rtl="0" eaLnBrk="1" fontAlgn="base" latinLnBrk="0" hangingPunct="1">
              <a:lnSpc>
                <a:spcPct val="100000"/>
              </a:lnSpc>
              <a:spcBef>
                <a:spcPct val="0"/>
              </a:spcBef>
              <a:spcAft>
                <a:spcPct val="0"/>
              </a:spcAft>
              <a:buClrTx/>
              <a:buSzTx/>
              <a:buFontTx/>
              <a:buNone/>
              <a:tabLst/>
            </a:pPr>
            <a:r>
              <a:rPr kumimoji="0" lang="ru-RU" sz="12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 </a:t>
            </a:r>
            <a:endParaRPr kumimoji="0" lang="ru-RU" sz="1800" b="0" i="0" u="none" strike="noStrike" cap="none" normalizeH="0" baseline="0" smtClean="0">
              <a:ln>
                <a:noFill/>
              </a:ln>
              <a:solidFill>
                <a:schemeClr val="tx1"/>
              </a:solidFill>
              <a:effectLst/>
              <a:latin typeface="Arial" pitchFamily="34" charset="0"/>
            </a:endParaRPr>
          </a:p>
        </p:txBody>
      </p:sp>
      <p:sp>
        <p:nvSpPr>
          <p:cNvPr id="19465" name="Rectangle 9"/>
          <p:cNvSpPr>
            <a:spLocks noChangeArrowheads="1"/>
          </p:cNvSpPr>
          <p:nvPr/>
        </p:nvSpPr>
        <p:spPr bwMode="auto">
          <a:xfrm>
            <a:off x="-357222" y="6150114"/>
            <a:ext cx="9286940" cy="4001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just" defTabSz="914400" rtl="0" eaLnBrk="1" fontAlgn="base" latinLnBrk="0" hangingPunct="1">
              <a:lnSpc>
                <a:spcPct val="100000"/>
              </a:lnSpc>
              <a:spcBef>
                <a:spcPct val="0"/>
              </a:spcBef>
              <a:spcAft>
                <a:spcPct val="0"/>
              </a:spcAft>
              <a:buClrTx/>
              <a:buSzTx/>
              <a:buFontTx/>
              <a:buNone/>
              <a:tabLst/>
            </a:pPr>
            <a:r>
              <a:rPr kumimoji="0" lang="ru-RU"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в. Нефтепродукты, ЦСА (С-Петербург)        г. Медь, </a:t>
            </a:r>
            <a:r>
              <a:rPr kumimoji="0" lang="ru-RU" sz="20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Зеленогорск</a:t>
            </a:r>
            <a:r>
              <a:rPr kumimoji="0" lang="ru-RU"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(С-Петербург)</a:t>
            </a:r>
            <a:endParaRPr kumimoji="0" lang="ru-RU" sz="2000" b="0" i="0" u="none" strike="noStrike" cap="none" normalizeH="0" baseline="0" dirty="0" smtClean="0">
              <a:ln>
                <a:noFill/>
              </a:ln>
              <a:solidFill>
                <a:schemeClr val="tx1"/>
              </a:solidFill>
              <a:effectLst/>
              <a:latin typeface="Arial" pitchFamily="34" charset="0"/>
            </a:endParaRPr>
          </a:p>
        </p:txBody>
      </p:sp>
      <p:sp>
        <p:nvSpPr>
          <p:cNvPr id="11" name="Rectangle 4"/>
          <p:cNvSpPr>
            <a:spLocks noChangeArrowheads="1"/>
          </p:cNvSpPr>
          <p:nvPr/>
        </p:nvSpPr>
        <p:spPr bwMode="auto">
          <a:xfrm>
            <a:off x="500034" y="0"/>
            <a:ext cx="8429684" cy="828675"/>
          </a:xfrm>
          <a:prstGeom prst="rect">
            <a:avLst/>
          </a:prstGeom>
          <a:noFill/>
          <a:ln w="9525">
            <a:noFill/>
            <a:miter lim="800000"/>
            <a:headEnd/>
            <a:tailEnd/>
          </a:ln>
          <a:effectLst/>
        </p:spPr>
        <p:txBody>
          <a:bodyPr/>
          <a:lstStyle/>
          <a:p>
            <a:pPr algn="ctr"/>
            <a:r>
              <a:rPr lang="ru-RU" sz="2000" b="1" dirty="0" smtClean="0"/>
              <a:t>Содержание некоторых ЗВ в поступающей СВ (ось абсцисс) и очищенной СВ (ось ординат), мг/л</a:t>
            </a:r>
            <a:endParaRPr lang="ru-RU" sz="2000" b="1"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nvGraphicFramePr>
        <p:xfrm>
          <a:off x="214282" y="1000104"/>
          <a:ext cx="8572559" cy="5357857"/>
        </p:xfrm>
        <a:graphic>
          <a:graphicData uri="http://schemas.openxmlformats.org/drawingml/2006/table">
            <a:tbl>
              <a:tblPr/>
              <a:tblGrid>
                <a:gridCol w="1071570"/>
                <a:gridCol w="997668"/>
                <a:gridCol w="665112"/>
                <a:gridCol w="674327"/>
                <a:gridCol w="519449"/>
                <a:gridCol w="579858"/>
                <a:gridCol w="576493"/>
                <a:gridCol w="518622"/>
                <a:gridCol w="656757"/>
                <a:gridCol w="845343"/>
                <a:gridCol w="671643"/>
                <a:gridCol w="795717"/>
              </a:tblGrid>
              <a:tr h="669733">
                <a:tc>
                  <a:txBody>
                    <a:bodyPr/>
                    <a:lstStyle/>
                    <a:p>
                      <a:pPr algn="ctr">
                        <a:lnSpc>
                          <a:spcPct val="115000"/>
                        </a:lnSpc>
                        <a:spcAft>
                          <a:spcPts val="1000"/>
                        </a:spcAft>
                      </a:pPr>
                      <a:r>
                        <a:rPr lang="ru-RU" sz="1600" b="1" dirty="0">
                          <a:solidFill>
                            <a:srgbClr val="002060"/>
                          </a:solidFill>
                          <a:latin typeface="Arial Narrow"/>
                          <a:ea typeface="Times New Roman"/>
                          <a:cs typeface="Times New Roman"/>
                        </a:rPr>
                        <a:t>Блоки</a:t>
                      </a:r>
                      <a:endParaRPr lang="ru-RU" sz="1600" b="1" dirty="0">
                        <a:solidFill>
                          <a:srgbClr val="002060"/>
                        </a:solidFill>
                        <a:latin typeface="Calibri"/>
                        <a:ea typeface="Calibri"/>
                        <a:cs typeface="Times New Roman"/>
                      </a:endParaRPr>
                    </a:p>
                  </a:txBody>
                  <a:tcPr marL="63525" marR="63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85000"/>
                      </a:schemeClr>
                    </a:solidFill>
                  </a:tcPr>
                </a:tc>
                <a:tc>
                  <a:txBody>
                    <a:bodyPr/>
                    <a:lstStyle/>
                    <a:p>
                      <a:pPr algn="ctr">
                        <a:lnSpc>
                          <a:spcPct val="115000"/>
                        </a:lnSpc>
                        <a:spcAft>
                          <a:spcPts val="1000"/>
                        </a:spcAft>
                      </a:pPr>
                      <a:r>
                        <a:rPr lang="ru-RU" sz="1600" b="1" dirty="0" err="1" smtClean="0">
                          <a:solidFill>
                            <a:srgbClr val="002060"/>
                          </a:solidFill>
                          <a:latin typeface="Arial Narrow"/>
                          <a:ea typeface="Times New Roman"/>
                          <a:cs typeface="Times New Roman CYR"/>
                        </a:rPr>
                        <a:t>Нефте</a:t>
                      </a:r>
                      <a:r>
                        <a:rPr lang="en-US" sz="1600" b="1" dirty="0" smtClean="0">
                          <a:solidFill>
                            <a:srgbClr val="002060"/>
                          </a:solidFill>
                          <a:latin typeface="Arial Narrow"/>
                          <a:ea typeface="Times New Roman"/>
                          <a:cs typeface="Times New Roman CYR"/>
                        </a:rPr>
                        <a:t>-</a:t>
                      </a:r>
                      <a:r>
                        <a:rPr lang="ru-RU" sz="1600" b="1" dirty="0" smtClean="0">
                          <a:solidFill>
                            <a:srgbClr val="002060"/>
                          </a:solidFill>
                          <a:latin typeface="Arial Narrow"/>
                          <a:ea typeface="Times New Roman"/>
                          <a:cs typeface="Times New Roman CYR"/>
                        </a:rPr>
                        <a:t>продукты</a:t>
                      </a:r>
                      <a:endParaRPr lang="ru-RU" sz="1600" b="1" dirty="0">
                        <a:solidFill>
                          <a:srgbClr val="002060"/>
                        </a:solidFill>
                        <a:latin typeface="Calibri"/>
                        <a:ea typeface="Calibri"/>
                        <a:cs typeface="Times New Roman"/>
                      </a:endParaRPr>
                    </a:p>
                  </a:txBody>
                  <a:tcPr marL="63525" marR="6352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85000"/>
                      </a:schemeClr>
                    </a:solidFill>
                  </a:tcPr>
                </a:tc>
                <a:tc>
                  <a:txBody>
                    <a:bodyPr/>
                    <a:lstStyle/>
                    <a:p>
                      <a:pPr algn="ctr">
                        <a:lnSpc>
                          <a:spcPct val="115000"/>
                        </a:lnSpc>
                        <a:spcAft>
                          <a:spcPts val="1000"/>
                        </a:spcAft>
                      </a:pPr>
                      <a:r>
                        <a:rPr lang="ru-RU" sz="1600" b="1" dirty="0">
                          <a:solidFill>
                            <a:srgbClr val="002060"/>
                          </a:solidFill>
                          <a:latin typeface="Arial Narrow"/>
                          <a:ea typeface="Times New Roman"/>
                          <a:cs typeface="Times New Roman CYR"/>
                        </a:rPr>
                        <a:t>Фенолы</a:t>
                      </a:r>
                      <a:endParaRPr lang="ru-RU" sz="1600" b="1" dirty="0">
                        <a:solidFill>
                          <a:srgbClr val="002060"/>
                        </a:solidFill>
                        <a:latin typeface="Calibri"/>
                        <a:ea typeface="Calibri"/>
                        <a:cs typeface="Times New Roman"/>
                      </a:endParaRPr>
                    </a:p>
                  </a:txBody>
                  <a:tcPr marL="63525" marR="6352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85000"/>
                      </a:schemeClr>
                    </a:solidFill>
                  </a:tcPr>
                </a:tc>
                <a:tc>
                  <a:txBody>
                    <a:bodyPr/>
                    <a:lstStyle/>
                    <a:p>
                      <a:pPr algn="ctr">
                        <a:lnSpc>
                          <a:spcPct val="115000"/>
                        </a:lnSpc>
                        <a:spcAft>
                          <a:spcPts val="1000"/>
                        </a:spcAft>
                      </a:pPr>
                      <a:r>
                        <a:rPr lang="ru-RU" sz="1600" b="1" dirty="0">
                          <a:solidFill>
                            <a:srgbClr val="002060"/>
                          </a:solidFill>
                          <a:latin typeface="Arial Narrow"/>
                          <a:ea typeface="Times New Roman"/>
                          <a:cs typeface="Times New Roman CYR"/>
                        </a:rPr>
                        <a:t>СПАВ</a:t>
                      </a:r>
                      <a:endParaRPr lang="ru-RU" sz="1600" b="1" dirty="0">
                        <a:solidFill>
                          <a:srgbClr val="002060"/>
                        </a:solidFill>
                        <a:latin typeface="Calibri"/>
                        <a:ea typeface="Calibri"/>
                        <a:cs typeface="Times New Roman"/>
                      </a:endParaRPr>
                    </a:p>
                  </a:txBody>
                  <a:tcPr marL="63525" marR="6352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85000"/>
                      </a:schemeClr>
                    </a:solidFill>
                  </a:tcPr>
                </a:tc>
                <a:tc>
                  <a:txBody>
                    <a:bodyPr/>
                    <a:lstStyle/>
                    <a:p>
                      <a:pPr algn="ctr">
                        <a:lnSpc>
                          <a:spcPct val="115000"/>
                        </a:lnSpc>
                        <a:spcAft>
                          <a:spcPts val="1000"/>
                        </a:spcAft>
                      </a:pPr>
                      <a:r>
                        <a:rPr lang="en-US" sz="1600" b="1" dirty="0" smtClean="0">
                          <a:solidFill>
                            <a:srgbClr val="002060"/>
                          </a:solidFill>
                          <a:latin typeface="Arial Narrow"/>
                          <a:ea typeface="Times New Roman"/>
                          <a:cs typeface="Times New Roman CYR"/>
                        </a:rPr>
                        <a:t>Cu</a:t>
                      </a:r>
                      <a:endParaRPr lang="ru-RU" sz="1600" b="1" dirty="0">
                        <a:solidFill>
                          <a:srgbClr val="002060"/>
                        </a:solidFill>
                        <a:latin typeface="Calibri"/>
                        <a:ea typeface="Calibri"/>
                        <a:cs typeface="Times New Roman"/>
                      </a:endParaRPr>
                    </a:p>
                  </a:txBody>
                  <a:tcPr marL="63525" marR="6352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85000"/>
                      </a:schemeClr>
                    </a:solidFill>
                  </a:tcPr>
                </a:tc>
                <a:tc>
                  <a:txBody>
                    <a:bodyPr/>
                    <a:lstStyle/>
                    <a:p>
                      <a:pPr algn="ctr">
                        <a:lnSpc>
                          <a:spcPct val="115000"/>
                        </a:lnSpc>
                        <a:spcAft>
                          <a:spcPts val="1000"/>
                        </a:spcAft>
                      </a:pPr>
                      <a:r>
                        <a:rPr lang="en-US" sz="1600" b="1" dirty="0" smtClean="0">
                          <a:solidFill>
                            <a:srgbClr val="002060"/>
                          </a:solidFill>
                          <a:latin typeface="Arial Narrow"/>
                          <a:ea typeface="Times New Roman"/>
                          <a:cs typeface="Times New Roman CYR"/>
                        </a:rPr>
                        <a:t>Ni</a:t>
                      </a:r>
                      <a:endParaRPr lang="ru-RU" sz="1600" b="1" dirty="0">
                        <a:solidFill>
                          <a:srgbClr val="002060"/>
                        </a:solidFill>
                        <a:latin typeface="Calibri"/>
                        <a:ea typeface="Calibri"/>
                        <a:cs typeface="Times New Roman"/>
                      </a:endParaRPr>
                    </a:p>
                  </a:txBody>
                  <a:tcPr marL="63525" marR="6352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85000"/>
                      </a:schemeClr>
                    </a:solidFill>
                  </a:tcPr>
                </a:tc>
                <a:tc>
                  <a:txBody>
                    <a:bodyPr/>
                    <a:lstStyle/>
                    <a:p>
                      <a:pPr algn="ctr">
                        <a:lnSpc>
                          <a:spcPct val="115000"/>
                        </a:lnSpc>
                        <a:spcAft>
                          <a:spcPts val="1000"/>
                        </a:spcAft>
                      </a:pPr>
                      <a:r>
                        <a:rPr lang="en-US" sz="1600" b="1" dirty="0" smtClean="0">
                          <a:solidFill>
                            <a:srgbClr val="002060"/>
                          </a:solidFill>
                          <a:latin typeface="Arial Narrow"/>
                          <a:ea typeface="Times New Roman"/>
                          <a:cs typeface="Times New Roman CYR"/>
                        </a:rPr>
                        <a:t>Cr</a:t>
                      </a:r>
                      <a:r>
                        <a:rPr lang="ru-RU" sz="1600" b="1" dirty="0" smtClean="0">
                          <a:solidFill>
                            <a:srgbClr val="002060"/>
                          </a:solidFill>
                          <a:latin typeface="Arial Narrow"/>
                          <a:ea typeface="Times New Roman"/>
                          <a:cs typeface="Times New Roman CYR"/>
                        </a:rPr>
                        <a:t> </a:t>
                      </a:r>
                      <a:r>
                        <a:rPr lang="ru-RU" sz="1600" b="1" dirty="0">
                          <a:solidFill>
                            <a:srgbClr val="002060"/>
                          </a:solidFill>
                          <a:latin typeface="Arial Narrow"/>
                          <a:ea typeface="Times New Roman"/>
                          <a:cs typeface="Times New Roman CYR"/>
                        </a:rPr>
                        <a:t>+3</a:t>
                      </a:r>
                      <a:endParaRPr lang="ru-RU" sz="1600" b="1" dirty="0">
                        <a:solidFill>
                          <a:srgbClr val="002060"/>
                        </a:solidFill>
                        <a:latin typeface="Calibri"/>
                        <a:ea typeface="Calibri"/>
                        <a:cs typeface="Times New Roman"/>
                      </a:endParaRPr>
                    </a:p>
                  </a:txBody>
                  <a:tcPr marL="63525" marR="6352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85000"/>
                      </a:schemeClr>
                    </a:solidFill>
                  </a:tcPr>
                </a:tc>
                <a:tc>
                  <a:txBody>
                    <a:bodyPr/>
                    <a:lstStyle/>
                    <a:p>
                      <a:pPr algn="ctr">
                        <a:lnSpc>
                          <a:spcPct val="115000"/>
                        </a:lnSpc>
                        <a:spcAft>
                          <a:spcPts val="1000"/>
                        </a:spcAft>
                      </a:pPr>
                      <a:r>
                        <a:rPr lang="en-US" sz="1600" b="1" dirty="0" smtClean="0">
                          <a:solidFill>
                            <a:srgbClr val="002060"/>
                          </a:solidFill>
                          <a:latin typeface="Arial Narrow"/>
                          <a:ea typeface="Times New Roman"/>
                          <a:cs typeface="Times New Roman CYR"/>
                        </a:rPr>
                        <a:t>Zn</a:t>
                      </a:r>
                      <a:endParaRPr lang="ru-RU" sz="1600" b="1" dirty="0">
                        <a:solidFill>
                          <a:srgbClr val="002060"/>
                        </a:solidFill>
                        <a:latin typeface="Calibri"/>
                        <a:ea typeface="Calibri"/>
                        <a:cs typeface="Times New Roman"/>
                      </a:endParaRPr>
                    </a:p>
                  </a:txBody>
                  <a:tcPr marL="63525" marR="6352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85000"/>
                      </a:schemeClr>
                    </a:solidFill>
                  </a:tcPr>
                </a:tc>
                <a:tc>
                  <a:txBody>
                    <a:bodyPr/>
                    <a:lstStyle/>
                    <a:p>
                      <a:pPr algn="ctr">
                        <a:lnSpc>
                          <a:spcPct val="115000"/>
                        </a:lnSpc>
                        <a:spcAft>
                          <a:spcPts val="1000"/>
                        </a:spcAft>
                      </a:pPr>
                      <a:r>
                        <a:rPr lang="en-US" sz="1600" b="1" dirty="0" err="1" smtClean="0">
                          <a:solidFill>
                            <a:srgbClr val="002060"/>
                          </a:solidFill>
                          <a:latin typeface="Arial Narrow"/>
                          <a:ea typeface="Times New Roman"/>
                          <a:cs typeface="Times New Roman CYR"/>
                        </a:rPr>
                        <a:t>Cd</a:t>
                      </a:r>
                      <a:endParaRPr lang="ru-RU" sz="1600" b="1" dirty="0">
                        <a:solidFill>
                          <a:srgbClr val="002060"/>
                        </a:solidFill>
                        <a:latin typeface="Calibri"/>
                        <a:ea typeface="Calibri"/>
                        <a:cs typeface="Times New Roman"/>
                      </a:endParaRPr>
                    </a:p>
                  </a:txBody>
                  <a:tcPr marL="63525" marR="6352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85000"/>
                      </a:schemeClr>
                    </a:solidFill>
                  </a:tcPr>
                </a:tc>
                <a:tc>
                  <a:txBody>
                    <a:bodyPr/>
                    <a:lstStyle/>
                    <a:p>
                      <a:pPr algn="ctr">
                        <a:lnSpc>
                          <a:spcPct val="115000"/>
                        </a:lnSpc>
                        <a:spcAft>
                          <a:spcPts val="1000"/>
                        </a:spcAft>
                      </a:pPr>
                      <a:r>
                        <a:rPr lang="en-US" sz="1600" b="1" dirty="0" smtClean="0">
                          <a:solidFill>
                            <a:srgbClr val="002060"/>
                          </a:solidFill>
                          <a:latin typeface="Arial Narrow"/>
                          <a:ea typeface="Times New Roman"/>
                          <a:cs typeface="Times New Roman CYR"/>
                        </a:rPr>
                        <a:t>Al</a:t>
                      </a:r>
                      <a:r>
                        <a:rPr lang="ru-RU" sz="1600" b="1" dirty="0" smtClean="0">
                          <a:solidFill>
                            <a:srgbClr val="002060"/>
                          </a:solidFill>
                          <a:latin typeface="Arial Narrow"/>
                          <a:ea typeface="Times New Roman"/>
                          <a:cs typeface="Times New Roman CYR"/>
                        </a:rPr>
                        <a:t> </a:t>
                      </a:r>
                      <a:endParaRPr lang="ru-RU" sz="1600" b="1" dirty="0">
                        <a:solidFill>
                          <a:srgbClr val="002060"/>
                        </a:solidFill>
                        <a:latin typeface="Calibri"/>
                        <a:ea typeface="Calibri"/>
                        <a:cs typeface="Times New Roman"/>
                      </a:endParaRPr>
                    </a:p>
                  </a:txBody>
                  <a:tcPr marL="63525" marR="6352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85000"/>
                      </a:schemeClr>
                    </a:solidFill>
                  </a:tcPr>
                </a:tc>
                <a:tc>
                  <a:txBody>
                    <a:bodyPr/>
                    <a:lstStyle/>
                    <a:p>
                      <a:pPr marL="0" algn="ctr" defTabSz="914400" rtl="0" eaLnBrk="1" latinLnBrk="0" hangingPunct="1">
                        <a:lnSpc>
                          <a:spcPct val="115000"/>
                        </a:lnSpc>
                        <a:spcAft>
                          <a:spcPts val="1000"/>
                        </a:spcAft>
                      </a:pPr>
                      <a:r>
                        <a:rPr lang="en-US" sz="1600" b="1" kern="1200" dirty="0" smtClean="0">
                          <a:solidFill>
                            <a:srgbClr val="002060"/>
                          </a:solidFill>
                          <a:latin typeface="Arial Narrow"/>
                          <a:ea typeface="Times New Roman"/>
                          <a:cs typeface="Times New Roman CYR"/>
                        </a:rPr>
                        <a:t>                  Fe</a:t>
                      </a:r>
                      <a:endParaRPr lang="ru-RU" sz="1600" b="1" kern="1200" dirty="0" smtClean="0">
                        <a:solidFill>
                          <a:srgbClr val="002060"/>
                        </a:solidFill>
                        <a:latin typeface="Arial Narrow"/>
                        <a:ea typeface="Times New Roman"/>
                        <a:cs typeface="Times New Roman CYR"/>
                      </a:endParaRPr>
                    </a:p>
                  </a:txBody>
                  <a:tcPr marL="63525" marR="63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85000"/>
                      </a:schemeClr>
                    </a:solidFill>
                  </a:tcPr>
                </a:tc>
                <a:tc>
                  <a:txBody>
                    <a:bodyPr/>
                    <a:lstStyle/>
                    <a:p>
                      <a:pPr marL="0" algn="ctr" defTabSz="914400" rtl="0" eaLnBrk="1" latinLnBrk="0" hangingPunct="1">
                        <a:lnSpc>
                          <a:spcPct val="115000"/>
                        </a:lnSpc>
                        <a:spcAft>
                          <a:spcPts val="1000"/>
                        </a:spcAft>
                      </a:pPr>
                      <a:r>
                        <a:rPr lang="en-US" sz="1600" b="1" kern="1200" dirty="0" smtClean="0">
                          <a:solidFill>
                            <a:srgbClr val="002060"/>
                          </a:solidFill>
                          <a:latin typeface="Arial Narrow"/>
                          <a:ea typeface="Times New Roman"/>
                          <a:cs typeface="Times New Roman CYR"/>
                        </a:rPr>
                        <a:t>            </a:t>
                      </a:r>
                      <a:r>
                        <a:rPr lang="ru-RU" sz="1600" b="1" kern="1200" dirty="0" smtClean="0">
                          <a:solidFill>
                            <a:srgbClr val="002060"/>
                          </a:solidFill>
                          <a:latin typeface="Arial Narrow"/>
                          <a:ea typeface="Times New Roman"/>
                          <a:cs typeface="Times New Roman CYR"/>
                        </a:rPr>
                        <a:t>М</a:t>
                      </a:r>
                      <a:r>
                        <a:rPr lang="en-US" sz="1600" b="1" kern="1200" dirty="0" smtClean="0">
                          <a:solidFill>
                            <a:srgbClr val="002060"/>
                          </a:solidFill>
                          <a:latin typeface="Arial Narrow"/>
                          <a:ea typeface="Times New Roman"/>
                          <a:cs typeface="Times New Roman CYR"/>
                        </a:rPr>
                        <a:t>n</a:t>
                      </a:r>
                      <a:endParaRPr lang="ru-RU" sz="1600" b="1" kern="1200" dirty="0" smtClean="0">
                        <a:solidFill>
                          <a:srgbClr val="002060"/>
                        </a:solidFill>
                        <a:latin typeface="Arial Narrow"/>
                        <a:ea typeface="Times New Roman"/>
                        <a:cs typeface="Times New Roman CYR"/>
                      </a:endParaRPr>
                    </a:p>
                  </a:txBody>
                  <a:tcPr marL="63525" marR="63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85000"/>
                      </a:schemeClr>
                    </a:solidFill>
                  </a:tcPr>
                </a:tc>
              </a:tr>
              <a:tr h="334866">
                <a:tc>
                  <a:txBody>
                    <a:bodyPr/>
                    <a:lstStyle/>
                    <a:p>
                      <a:pPr algn="ctr">
                        <a:lnSpc>
                          <a:spcPct val="115000"/>
                        </a:lnSpc>
                        <a:spcAft>
                          <a:spcPts val="1000"/>
                        </a:spcAft>
                      </a:pPr>
                      <a:r>
                        <a:rPr lang="ru-RU" sz="1400" b="1">
                          <a:solidFill>
                            <a:srgbClr val="002060"/>
                          </a:solidFill>
                          <a:latin typeface="Arial Narrow"/>
                          <a:ea typeface="Times New Roman"/>
                          <a:cs typeface="Times New Roman"/>
                        </a:rPr>
                        <a:t>КОСст</a:t>
                      </a:r>
                      <a:endParaRPr lang="ru-RU" sz="1400" b="1">
                        <a:solidFill>
                          <a:srgbClr val="002060"/>
                        </a:solidFill>
                        <a:latin typeface="Calibri"/>
                        <a:ea typeface="Calibri"/>
                        <a:cs typeface="Times New Roman"/>
                      </a:endParaRPr>
                    </a:p>
                  </a:txBody>
                  <a:tcPr marL="63525" marR="63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85000"/>
                      </a:schemeClr>
                    </a:solidFill>
                  </a:tcPr>
                </a:tc>
                <a:tc>
                  <a:txBody>
                    <a:bodyPr/>
                    <a:lstStyle/>
                    <a:p>
                      <a:pPr algn="ctr">
                        <a:lnSpc>
                          <a:spcPct val="115000"/>
                        </a:lnSpc>
                        <a:spcAft>
                          <a:spcPts val="1000"/>
                        </a:spcAft>
                      </a:pPr>
                      <a:r>
                        <a:rPr lang="ru-RU" sz="1400" b="1" u="sng" dirty="0">
                          <a:solidFill>
                            <a:srgbClr val="FF0000"/>
                          </a:solidFill>
                          <a:latin typeface="Arial Narrow"/>
                          <a:ea typeface="Times New Roman"/>
                          <a:cs typeface="Times New Roman CYR"/>
                        </a:rPr>
                        <a:t>0,303</a:t>
                      </a:r>
                      <a:endParaRPr lang="ru-RU" sz="1400" b="1" dirty="0">
                        <a:solidFill>
                          <a:srgbClr val="FF0000"/>
                        </a:solidFill>
                        <a:latin typeface="Calibri"/>
                        <a:ea typeface="Calibri"/>
                        <a:cs typeface="Times New Roman"/>
                      </a:endParaRPr>
                    </a:p>
                  </a:txBody>
                  <a:tcPr marL="63525" marR="6352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85000"/>
                      </a:schemeClr>
                    </a:solidFill>
                  </a:tcPr>
                </a:tc>
                <a:tc>
                  <a:txBody>
                    <a:bodyPr/>
                    <a:lstStyle/>
                    <a:p>
                      <a:pPr algn="ctr">
                        <a:lnSpc>
                          <a:spcPct val="115000"/>
                        </a:lnSpc>
                        <a:spcAft>
                          <a:spcPts val="1000"/>
                        </a:spcAft>
                      </a:pPr>
                      <a:r>
                        <a:rPr lang="ru-RU" sz="1400" b="1" dirty="0">
                          <a:solidFill>
                            <a:srgbClr val="002060"/>
                          </a:solidFill>
                          <a:latin typeface="Arial Narrow"/>
                          <a:ea typeface="Times New Roman"/>
                          <a:cs typeface="Times New Roman CYR"/>
                        </a:rPr>
                        <a:t>0,013</a:t>
                      </a:r>
                      <a:endParaRPr lang="ru-RU" sz="1400" b="1" dirty="0">
                        <a:solidFill>
                          <a:srgbClr val="002060"/>
                        </a:solidFill>
                        <a:latin typeface="Calibri"/>
                        <a:ea typeface="Calibri"/>
                        <a:cs typeface="Times New Roman"/>
                      </a:endParaRPr>
                    </a:p>
                  </a:txBody>
                  <a:tcPr marL="63525" marR="6352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85000"/>
                      </a:schemeClr>
                    </a:solidFill>
                  </a:tcPr>
                </a:tc>
                <a:tc>
                  <a:txBody>
                    <a:bodyPr/>
                    <a:lstStyle/>
                    <a:p>
                      <a:pPr algn="ctr">
                        <a:lnSpc>
                          <a:spcPct val="115000"/>
                        </a:lnSpc>
                        <a:spcAft>
                          <a:spcPts val="1000"/>
                        </a:spcAft>
                      </a:pPr>
                      <a:r>
                        <a:rPr lang="ru-RU" sz="1400" b="1" dirty="0">
                          <a:solidFill>
                            <a:srgbClr val="002060"/>
                          </a:solidFill>
                          <a:latin typeface="Arial Narrow"/>
                          <a:ea typeface="Times New Roman"/>
                          <a:cs typeface="Times New Roman CYR"/>
                        </a:rPr>
                        <a:t>0,018</a:t>
                      </a:r>
                      <a:endParaRPr lang="ru-RU" sz="1400" b="1" dirty="0">
                        <a:solidFill>
                          <a:srgbClr val="002060"/>
                        </a:solidFill>
                        <a:latin typeface="Calibri"/>
                        <a:ea typeface="Calibri"/>
                        <a:cs typeface="Times New Roman"/>
                      </a:endParaRPr>
                    </a:p>
                  </a:txBody>
                  <a:tcPr marL="63525" marR="6352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85000"/>
                      </a:schemeClr>
                    </a:solidFill>
                  </a:tcPr>
                </a:tc>
                <a:tc>
                  <a:txBody>
                    <a:bodyPr/>
                    <a:lstStyle/>
                    <a:p>
                      <a:pPr algn="ctr">
                        <a:lnSpc>
                          <a:spcPct val="115000"/>
                        </a:lnSpc>
                        <a:spcAft>
                          <a:spcPts val="1000"/>
                        </a:spcAft>
                      </a:pPr>
                      <a:r>
                        <a:rPr lang="ru-RU" sz="1400" b="1" i="1" dirty="0">
                          <a:solidFill>
                            <a:srgbClr val="3333FF"/>
                          </a:solidFill>
                          <a:latin typeface="Arial Narrow"/>
                          <a:ea typeface="Times New Roman"/>
                          <a:cs typeface="Times New Roman CYR"/>
                        </a:rPr>
                        <a:t>0,146</a:t>
                      </a:r>
                      <a:endParaRPr lang="ru-RU" sz="1400" b="1" dirty="0">
                        <a:solidFill>
                          <a:srgbClr val="3333FF"/>
                        </a:solidFill>
                        <a:latin typeface="Calibri"/>
                        <a:ea typeface="Calibri"/>
                        <a:cs typeface="Times New Roman"/>
                      </a:endParaRPr>
                    </a:p>
                  </a:txBody>
                  <a:tcPr marL="63525" marR="6352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85000"/>
                      </a:schemeClr>
                    </a:solidFill>
                  </a:tcPr>
                </a:tc>
                <a:tc>
                  <a:txBody>
                    <a:bodyPr/>
                    <a:lstStyle/>
                    <a:p>
                      <a:pPr algn="ctr">
                        <a:lnSpc>
                          <a:spcPct val="115000"/>
                        </a:lnSpc>
                        <a:spcAft>
                          <a:spcPts val="1000"/>
                        </a:spcAft>
                      </a:pPr>
                      <a:r>
                        <a:rPr lang="ru-RU" sz="1400" b="1" dirty="0">
                          <a:solidFill>
                            <a:srgbClr val="002060"/>
                          </a:solidFill>
                          <a:latin typeface="Arial Narrow"/>
                          <a:ea typeface="Times New Roman"/>
                          <a:cs typeface="Times New Roman CYR"/>
                        </a:rPr>
                        <a:t>0,078</a:t>
                      </a:r>
                      <a:endParaRPr lang="ru-RU" sz="1400" b="1" dirty="0">
                        <a:solidFill>
                          <a:srgbClr val="002060"/>
                        </a:solidFill>
                        <a:latin typeface="Calibri"/>
                        <a:ea typeface="Calibri"/>
                        <a:cs typeface="Times New Roman"/>
                      </a:endParaRPr>
                    </a:p>
                  </a:txBody>
                  <a:tcPr marL="63525" marR="6352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85000"/>
                      </a:schemeClr>
                    </a:solidFill>
                  </a:tcPr>
                </a:tc>
                <a:tc>
                  <a:txBody>
                    <a:bodyPr/>
                    <a:lstStyle/>
                    <a:p>
                      <a:pPr algn="ctr">
                        <a:lnSpc>
                          <a:spcPct val="115000"/>
                        </a:lnSpc>
                        <a:spcAft>
                          <a:spcPts val="1000"/>
                        </a:spcAft>
                      </a:pPr>
                      <a:r>
                        <a:rPr lang="ru-RU" sz="1400" b="1" dirty="0">
                          <a:solidFill>
                            <a:srgbClr val="002060"/>
                          </a:solidFill>
                          <a:latin typeface="Arial Narrow"/>
                          <a:ea typeface="Times New Roman"/>
                          <a:cs typeface="Times New Roman CYR"/>
                        </a:rPr>
                        <a:t>0,003</a:t>
                      </a:r>
                      <a:endParaRPr lang="ru-RU" sz="1400" b="1" dirty="0">
                        <a:solidFill>
                          <a:srgbClr val="002060"/>
                        </a:solidFill>
                        <a:latin typeface="Calibri"/>
                        <a:ea typeface="Calibri"/>
                        <a:cs typeface="Times New Roman"/>
                      </a:endParaRPr>
                    </a:p>
                  </a:txBody>
                  <a:tcPr marL="63525" marR="6352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85000"/>
                      </a:schemeClr>
                    </a:solidFill>
                  </a:tcPr>
                </a:tc>
                <a:tc>
                  <a:txBody>
                    <a:bodyPr/>
                    <a:lstStyle/>
                    <a:p>
                      <a:pPr algn="ctr">
                        <a:lnSpc>
                          <a:spcPct val="115000"/>
                        </a:lnSpc>
                        <a:spcAft>
                          <a:spcPts val="1000"/>
                        </a:spcAft>
                      </a:pPr>
                      <a:r>
                        <a:rPr lang="ru-RU" sz="1400" b="1" dirty="0">
                          <a:solidFill>
                            <a:srgbClr val="002060"/>
                          </a:solidFill>
                          <a:latin typeface="Arial Narrow"/>
                          <a:ea typeface="Times New Roman"/>
                          <a:cs typeface="Times New Roman CYR"/>
                        </a:rPr>
                        <a:t>0,029</a:t>
                      </a:r>
                      <a:endParaRPr lang="ru-RU" sz="1400" b="1" dirty="0">
                        <a:solidFill>
                          <a:srgbClr val="002060"/>
                        </a:solidFill>
                        <a:latin typeface="Calibri"/>
                        <a:ea typeface="Calibri"/>
                        <a:cs typeface="Times New Roman"/>
                      </a:endParaRPr>
                    </a:p>
                  </a:txBody>
                  <a:tcPr marL="63525" marR="6352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85000"/>
                      </a:schemeClr>
                    </a:solidFill>
                  </a:tcPr>
                </a:tc>
                <a:tc>
                  <a:txBody>
                    <a:bodyPr/>
                    <a:lstStyle/>
                    <a:p>
                      <a:pPr algn="ctr">
                        <a:lnSpc>
                          <a:spcPct val="115000"/>
                        </a:lnSpc>
                        <a:spcAft>
                          <a:spcPts val="1000"/>
                        </a:spcAft>
                      </a:pPr>
                      <a:r>
                        <a:rPr lang="ru-RU" sz="1400" b="1" dirty="0">
                          <a:solidFill>
                            <a:srgbClr val="002060"/>
                          </a:solidFill>
                          <a:latin typeface="Arial Narrow"/>
                          <a:ea typeface="Times New Roman"/>
                          <a:cs typeface="Times New Roman CYR"/>
                        </a:rPr>
                        <a:t>0,025</a:t>
                      </a:r>
                      <a:endParaRPr lang="ru-RU" sz="1400" b="1" dirty="0">
                        <a:solidFill>
                          <a:srgbClr val="002060"/>
                        </a:solidFill>
                        <a:latin typeface="Calibri"/>
                        <a:ea typeface="Calibri"/>
                        <a:cs typeface="Times New Roman"/>
                      </a:endParaRPr>
                    </a:p>
                  </a:txBody>
                  <a:tcPr marL="63525" marR="6352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85000"/>
                      </a:schemeClr>
                    </a:solidFill>
                  </a:tcPr>
                </a:tc>
                <a:tc>
                  <a:txBody>
                    <a:bodyPr/>
                    <a:lstStyle/>
                    <a:p>
                      <a:pPr algn="ctr">
                        <a:lnSpc>
                          <a:spcPct val="115000"/>
                        </a:lnSpc>
                        <a:spcAft>
                          <a:spcPts val="1000"/>
                        </a:spcAft>
                      </a:pPr>
                      <a:r>
                        <a:rPr lang="ru-RU" sz="1400" b="1" dirty="0">
                          <a:solidFill>
                            <a:srgbClr val="002060"/>
                          </a:solidFill>
                          <a:latin typeface="Arial Narrow"/>
                          <a:ea typeface="Times New Roman"/>
                          <a:cs typeface="Times New Roman CYR"/>
                        </a:rPr>
                        <a:t>0,026</a:t>
                      </a:r>
                      <a:endParaRPr lang="ru-RU" sz="1400" b="1" dirty="0">
                        <a:solidFill>
                          <a:srgbClr val="002060"/>
                        </a:solidFill>
                        <a:latin typeface="Calibri"/>
                        <a:ea typeface="Calibri"/>
                        <a:cs typeface="Times New Roman"/>
                      </a:endParaRPr>
                    </a:p>
                  </a:txBody>
                  <a:tcPr marL="63525" marR="6352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85000"/>
                      </a:schemeClr>
                    </a:solidFill>
                  </a:tcPr>
                </a:tc>
                <a:tc>
                  <a:txBody>
                    <a:bodyPr/>
                    <a:lstStyle/>
                    <a:p>
                      <a:pPr algn="ctr">
                        <a:lnSpc>
                          <a:spcPct val="115000"/>
                        </a:lnSpc>
                        <a:spcAft>
                          <a:spcPts val="1000"/>
                        </a:spcAft>
                      </a:pPr>
                      <a:r>
                        <a:rPr lang="ru-RU" sz="1400" b="1" dirty="0">
                          <a:solidFill>
                            <a:srgbClr val="002060"/>
                          </a:solidFill>
                          <a:latin typeface="Arial Narrow"/>
                          <a:ea typeface="Times New Roman"/>
                          <a:cs typeface="Times New Roman"/>
                        </a:rPr>
                        <a:t>-</a:t>
                      </a:r>
                      <a:endParaRPr lang="ru-RU" sz="1400" b="1" dirty="0">
                        <a:solidFill>
                          <a:srgbClr val="002060"/>
                        </a:solidFill>
                        <a:latin typeface="Calibri"/>
                        <a:ea typeface="Calibri"/>
                        <a:cs typeface="Times New Roman"/>
                      </a:endParaRPr>
                    </a:p>
                  </a:txBody>
                  <a:tcPr marL="63525" marR="63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85000"/>
                      </a:schemeClr>
                    </a:solidFill>
                  </a:tcPr>
                </a:tc>
                <a:tc>
                  <a:txBody>
                    <a:bodyPr/>
                    <a:lstStyle/>
                    <a:p>
                      <a:pPr algn="ctr">
                        <a:lnSpc>
                          <a:spcPct val="115000"/>
                        </a:lnSpc>
                        <a:spcAft>
                          <a:spcPts val="1000"/>
                        </a:spcAft>
                      </a:pPr>
                      <a:r>
                        <a:rPr lang="ru-RU" sz="1400" b="1" dirty="0">
                          <a:solidFill>
                            <a:srgbClr val="002060"/>
                          </a:solidFill>
                          <a:latin typeface="Arial Narrow"/>
                          <a:ea typeface="Times New Roman"/>
                          <a:cs typeface="Times New Roman"/>
                        </a:rPr>
                        <a:t>-</a:t>
                      </a:r>
                      <a:endParaRPr lang="ru-RU" sz="1400" b="1" dirty="0">
                        <a:solidFill>
                          <a:srgbClr val="002060"/>
                        </a:solidFill>
                        <a:latin typeface="Calibri"/>
                        <a:ea typeface="Calibri"/>
                        <a:cs typeface="Times New Roman"/>
                      </a:endParaRPr>
                    </a:p>
                  </a:txBody>
                  <a:tcPr marL="63525" marR="63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85000"/>
                      </a:schemeClr>
                    </a:solidFill>
                  </a:tcPr>
                </a:tc>
              </a:tr>
              <a:tr h="334866">
                <a:tc>
                  <a:txBody>
                    <a:bodyPr/>
                    <a:lstStyle/>
                    <a:p>
                      <a:pPr algn="ctr">
                        <a:lnSpc>
                          <a:spcPct val="115000"/>
                        </a:lnSpc>
                        <a:spcAft>
                          <a:spcPts val="1000"/>
                        </a:spcAft>
                      </a:pPr>
                      <a:r>
                        <a:rPr lang="ru-RU" sz="1400" b="1">
                          <a:solidFill>
                            <a:srgbClr val="002060"/>
                          </a:solidFill>
                          <a:latin typeface="Arial Narrow"/>
                          <a:ea typeface="Times New Roman"/>
                          <a:cs typeface="Times New Roman"/>
                        </a:rPr>
                        <a:t>НКОС-1</a:t>
                      </a:r>
                      <a:endParaRPr lang="ru-RU" sz="1400" b="1">
                        <a:solidFill>
                          <a:srgbClr val="002060"/>
                        </a:solidFill>
                        <a:latin typeface="Calibri"/>
                        <a:ea typeface="Calibri"/>
                        <a:cs typeface="Times New Roman"/>
                      </a:endParaRPr>
                    </a:p>
                  </a:txBody>
                  <a:tcPr marL="63525" marR="63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85000"/>
                      </a:schemeClr>
                    </a:solidFill>
                  </a:tcPr>
                </a:tc>
                <a:tc>
                  <a:txBody>
                    <a:bodyPr/>
                    <a:lstStyle/>
                    <a:p>
                      <a:pPr algn="ctr">
                        <a:lnSpc>
                          <a:spcPct val="115000"/>
                        </a:lnSpc>
                        <a:spcAft>
                          <a:spcPts val="1000"/>
                        </a:spcAft>
                      </a:pPr>
                      <a:r>
                        <a:rPr lang="ru-RU" sz="1400" b="1" i="1" dirty="0">
                          <a:solidFill>
                            <a:srgbClr val="3333FF"/>
                          </a:solidFill>
                          <a:latin typeface="Arial Narrow"/>
                          <a:ea typeface="Times New Roman"/>
                          <a:cs typeface="Times New Roman CYR"/>
                        </a:rPr>
                        <a:t>0,272</a:t>
                      </a:r>
                      <a:endParaRPr lang="ru-RU" sz="1400" b="1" dirty="0">
                        <a:solidFill>
                          <a:srgbClr val="3333FF"/>
                        </a:solidFill>
                        <a:latin typeface="Calibri"/>
                        <a:ea typeface="Calibri"/>
                        <a:cs typeface="Times New Roman"/>
                      </a:endParaRPr>
                    </a:p>
                  </a:txBody>
                  <a:tcPr marL="63525" marR="6352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85000"/>
                      </a:schemeClr>
                    </a:solidFill>
                  </a:tcPr>
                </a:tc>
                <a:tc>
                  <a:txBody>
                    <a:bodyPr/>
                    <a:lstStyle/>
                    <a:p>
                      <a:pPr algn="ctr">
                        <a:lnSpc>
                          <a:spcPct val="115000"/>
                        </a:lnSpc>
                        <a:spcAft>
                          <a:spcPts val="1000"/>
                        </a:spcAft>
                      </a:pPr>
                      <a:r>
                        <a:rPr lang="ru-RU" sz="1400" b="1" dirty="0">
                          <a:solidFill>
                            <a:srgbClr val="002060"/>
                          </a:solidFill>
                          <a:latin typeface="Arial Narrow"/>
                          <a:ea typeface="Times New Roman"/>
                          <a:cs typeface="Times New Roman CYR"/>
                        </a:rPr>
                        <a:t>0,000</a:t>
                      </a:r>
                      <a:endParaRPr lang="ru-RU" sz="1400" b="1" dirty="0">
                        <a:solidFill>
                          <a:srgbClr val="002060"/>
                        </a:solidFill>
                        <a:latin typeface="Calibri"/>
                        <a:ea typeface="Calibri"/>
                        <a:cs typeface="Times New Roman"/>
                      </a:endParaRPr>
                    </a:p>
                  </a:txBody>
                  <a:tcPr marL="63525" marR="6352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85000"/>
                      </a:schemeClr>
                    </a:solidFill>
                  </a:tcPr>
                </a:tc>
                <a:tc>
                  <a:txBody>
                    <a:bodyPr/>
                    <a:lstStyle/>
                    <a:p>
                      <a:pPr algn="ctr">
                        <a:lnSpc>
                          <a:spcPct val="115000"/>
                        </a:lnSpc>
                        <a:spcAft>
                          <a:spcPts val="1000"/>
                        </a:spcAft>
                      </a:pPr>
                      <a:r>
                        <a:rPr lang="ru-RU" sz="1400" b="1" u="sng" dirty="0">
                          <a:solidFill>
                            <a:srgbClr val="FF0000"/>
                          </a:solidFill>
                          <a:latin typeface="Arial Narrow"/>
                          <a:ea typeface="Times New Roman"/>
                          <a:cs typeface="Times New Roman CYR"/>
                        </a:rPr>
                        <a:t>0,347</a:t>
                      </a:r>
                      <a:endParaRPr lang="ru-RU" sz="1400" b="1" dirty="0">
                        <a:solidFill>
                          <a:srgbClr val="FF0000"/>
                        </a:solidFill>
                        <a:latin typeface="Calibri"/>
                        <a:ea typeface="Calibri"/>
                        <a:cs typeface="Times New Roman"/>
                      </a:endParaRPr>
                    </a:p>
                  </a:txBody>
                  <a:tcPr marL="63525" marR="6352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85000"/>
                      </a:schemeClr>
                    </a:solidFill>
                  </a:tcPr>
                </a:tc>
                <a:tc>
                  <a:txBody>
                    <a:bodyPr/>
                    <a:lstStyle/>
                    <a:p>
                      <a:pPr algn="ctr">
                        <a:lnSpc>
                          <a:spcPct val="115000"/>
                        </a:lnSpc>
                        <a:spcAft>
                          <a:spcPts val="1000"/>
                        </a:spcAft>
                      </a:pPr>
                      <a:r>
                        <a:rPr lang="ru-RU" sz="1400" b="1" dirty="0">
                          <a:solidFill>
                            <a:srgbClr val="002060"/>
                          </a:solidFill>
                          <a:latin typeface="Arial Narrow"/>
                          <a:ea typeface="Times New Roman"/>
                          <a:cs typeface="Times New Roman CYR"/>
                        </a:rPr>
                        <a:t>0,041</a:t>
                      </a:r>
                      <a:endParaRPr lang="ru-RU" sz="1400" b="1" dirty="0">
                        <a:solidFill>
                          <a:srgbClr val="002060"/>
                        </a:solidFill>
                        <a:latin typeface="Calibri"/>
                        <a:ea typeface="Calibri"/>
                        <a:cs typeface="Times New Roman"/>
                      </a:endParaRPr>
                    </a:p>
                  </a:txBody>
                  <a:tcPr marL="63525" marR="6352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85000"/>
                      </a:schemeClr>
                    </a:solidFill>
                  </a:tcPr>
                </a:tc>
                <a:tc>
                  <a:txBody>
                    <a:bodyPr/>
                    <a:lstStyle/>
                    <a:p>
                      <a:pPr algn="ctr">
                        <a:lnSpc>
                          <a:spcPct val="115000"/>
                        </a:lnSpc>
                        <a:spcAft>
                          <a:spcPts val="1000"/>
                        </a:spcAft>
                      </a:pPr>
                      <a:r>
                        <a:rPr lang="ru-RU" sz="1400" b="1" i="1" dirty="0">
                          <a:solidFill>
                            <a:srgbClr val="3333FF"/>
                          </a:solidFill>
                          <a:latin typeface="Arial Narrow"/>
                          <a:ea typeface="Times New Roman"/>
                          <a:cs typeface="Times New Roman CYR"/>
                        </a:rPr>
                        <a:t>0,272</a:t>
                      </a:r>
                      <a:endParaRPr lang="ru-RU" sz="1400" b="1" dirty="0">
                        <a:solidFill>
                          <a:srgbClr val="3333FF"/>
                        </a:solidFill>
                        <a:latin typeface="Calibri"/>
                        <a:ea typeface="Calibri"/>
                        <a:cs typeface="Times New Roman"/>
                      </a:endParaRPr>
                    </a:p>
                  </a:txBody>
                  <a:tcPr marL="63525" marR="6352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85000"/>
                      </a:schemeClr>
                    </a:solidFill>
                  </a:tcPr>
                </a:tc>
                <a:tc>
                  <a:txBody>
                    <a:bodyPr/>
                    <a:lstStyle/>
                    <a:p>
                      <a:pPr algn="ctr">
                        <a:lnSpc>
                          <a:spcPct val="115000"/>
                        </a:lnSpc>
                        <a:spcAft>
                          <a:spcPts val="1000"/>
                        </a:spcAft>
                      </a:pPr>
                      <a:r>
                        <a:rPr lang="ru-RU" sz="1400" b="1">
                          <a:solidFill>
                            <a:srgbClr val="002060"/>
                          </a:solidFill>
                          <a:latin typeface="Arial Narrow"/>
                          <a:ea typeface="Times New Roman"/>
                          <a:cs typeface="Times New Roman CYR"/>
                        </a:rPr>
                        <a:t>0,006</a:t>
                      </a:r>
                      <a:endParaRPr lang="ru-RU" sz="1400" b="1">
                        <a:solidFill>
                          <a:srgbClr val="002060"/>
                        </a:solidFill>
                        <a:latin typeface="Calibri"/>
                        <a:ea typeface="Calibri"/>
                        <a:cs typeface="Times New Roman"/>
                      </a:endParaRPr>
                    </a:p>
                  </a:txBody>
                  <a:tcPr marL="63525" marR="6352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85000"/>
                      </a:schemeClr>
                    </a:solidFill>
                  </a:tcPr>
                </a:tc>
                <a:tc>
                  <a:txBody>
                    <a:bodyPr/>
                    <a:lstStyle/>
                    <a:p>
                      <a:pPr algn="ctr">
                        <a:lnSpc>
                          <a:spcPct val="115000"/>
                        </a:lnSpc>
                        <a:spcAft>
                          <a:spcPts val="1000"/>
                        </a:spcAft>
                      </a:pPr>
                      <a:r>
                        <a:rPr lang="ru-RU" sz="1400" b="1">
                          <a:solidFill>
                            <a:srgbClr val="002060"/>
                          </a:solidFill>
                          <a:latin typeface="Arial Narrow"/>
                          <a:ea typeface="Times New Roman"/>
                          <a:cs typeface="Times New Roman CYR"/>
                        </a:rPr>
                        <a:t>0,088</a:t>
                      </a:r>
                      <a:endParaRPr lang="ru-RU" sz="1400" b="1">
                        <a:solidFill>
                          <a:srgbClr val="002060"/>
                        </a:solidFill>
                        <a:latin typeface="Calibri"/>
                        <a:ea typeface="Calibri"/>
                        <a:cs typeface="Times New Roman"/>
                      </a:endParaRPr>
                    </a:p>
                  </a:txBody>
                  <a:tcPr marL="63525" marR="6352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85000"/>
                      </a:schemeClr>
                    </a:solidFill>
                  </a:tcPr>
                </a:tc>
                <a:tc>
                  <a:txBody>
                    <a:bodyPr/>
                    <a:lstStyle/>
                    <a:p>
                      <a:pPr algn="ctr">
                        <a:lnSpc>
                          <a:spcPct val="115000"/>
                        </a:lnSpc>
                        <a:spcAft>
                          <a:spcPts val="1000"/>
                        </a:spcAft>
                      </a:pPr>
                      <a:r>
                        <a:rPr lang="ru-RU" sz="1400" b="1">
                          <a:solidFill>
                            <a:srgbClr val="002060"/>
                          </a:solidFill>
                          <a:latin typeface="Arial Narrow"/>
                          <a:ea typeface="Times New Roman"/>
                          <a:cs typeface="Times New Roman CYR"/>
                        </a:rPr>
                        <a:t>0,022</a:t>
                      </a:r>
                      <a:endParaRPr lang="ru-RU" sz="1400" b="1">
                        <a:solidFill>
                          <a:srgbClr val="002060"/>
                        </a:solidFill>
                        <a:latin typeface="Calibri"/>
                        <a:ea typeface="Calibri"/>
                        <a:cs typeface="Times New Roman"/>
                      </a:endParaRPr>
                    </a:p>
                  </a:txBody>
                  <a:tcPr marL="63525" marR="6352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85000"/>
                      </a:schemeClr>
                    </a:solidFill>
                  </a:tcPr>
                </a:tc>
                <a:tc>
                  <a:txBody>
                    <a:bodyPr/>
                    <a:lstStyle/>
                    <a:p>
                      <a:pPr algn="ctr">
                        <a:lnSpc>
                          <a:spcPct val="115000"/>
                        </a:lnSpc>
                        <a:spcAft>
                          <a:spcPts val="1000"/>
                        </a:spcAft>
                      </a:pPr>
                      <a:r>
                        <a:rPr lang="ru-RU" sz="1400" b="1" dirty="0">
                          <a:solidFill>
                            <a:srgbClr val="002060"/>
                          </a:solidFill>
                          <a:latin typeface="Arial Narrow"/>
                          <a:ea typeface="Times New Roman"/>
                          <a:cs typeface="Times New Roman CYR"/>
                        </a:rPr>
                        <a:t>0,000</a:t>
                      </a:r>
                      <a:endParaRPr lang="ru-RU" sz="1400" b="1" dirty="0">
                        <a:solidFill>
                          <a:srgbClr val="002060"/>
                        </a:solidFill>
                        <a:latin typeface="Calibri"/>
                        <a:ea typeface="Calibri"/>
                        <a:cs typeface="Times New Roman"/>
                      </a:endParaRPr>
                    </a:p>
                  </a:txBody>
                  <a:tcPr marL="63525" marR="6352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85000"/>
                      </a:schemeClr>
                    </a:solidFill>
                  </a:tcPr>
                </a:tc>
                <a:tc>
                  <a:txBody>
                    <a:bodyPr/>
                    <a:lstStyle/>
                    <a:p>
                      <a:pPr algn="ctr">
                        <a:lnSpc>
                          <a:spcPct val="115000"/>
                        </a:lnSpc>
                        <a:spcAft>
                          <a:spcPts val="1000"/>
                        </a:spcAft>
                      </a:pPr>
                      <a:r>
                        <a:rPr lang="ru-RU" sz="1400" b="1">
                          <a:solidFill>
                            <a:srgbClr val="002060"/>
                          </a:solidFill>
                          <a:latin typeface="Arial Narrow"/>
                          <a:ea typeface="Times New Roman"/>
                          <a:cs typeface="Times New Roman"/>
                        </a:rPr>
                        <a:t>-</a:t>
                      </a:r>
                      <a:endParaRPr lang="ru-RU" sz="1400" b="1">
                        <a:solidFill>
                          <a:srgbClr val="002060"/>
                        </a:solidFill>
                        <a:latin typeface="Calibri"/>
                        <a:ea typeface="Calibri"/>
                        <a:cs typeface="Times New Roman"/>
                      </a:endParaRPr>
                    </a:p>
                  </a:txBody>
                  <a:tcPr marL="63525" marR="63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85000"/>
                      </a:schemeClr>
                    </a:solidFill>
                  </a:tcPr>
                </a:tc>
                <a:tc>
                  <a:txBody>
                    <a:bodyPr/>
                    <a:lstStyle/>
                    <a:p>
                      <a:pPr algn="ctr">
                        <a:lnSpc>
                          <a:spcPct val="115000"/>
                        </a:lnSpc>
                        <a:spcAft>
                          <a:spcPts val="1000"/>
                        </a:spcAft>
                      </a:pPr>
                      <a:r>
                        <a:rPr lang="ru-RU" sz="1400" b="1" dirty="0">
                          <a:solidFill>
                            <a:srgbClr val="002060"/>
                          </a:solidFill>
                          <a:latin typeface="Arial Narrow"/>
                          <a:ea typeface="Times New Roman"/>
                          <a:cs typeface="Times New Roman"/>
                        </a:rPr>
                        <a:t>-</a:t>
                      </a:r>
                      <a:endParaRPr lang="ru-RU" sz="1400" b="1" dirty="0">
                        <a:solidFill>
                          <a:srgbClr val="002060"/>
                        </a:solidFill>
                        <a:latin typeface="Calibri"/>
                        <a:ea typeface="Calibri"/>
                        <a:cs typeface="Times New Roman"/>
                      </a:endParaRPr>
                    </a:p>
                  </a:txBody>
                  <a:tcPr marL="63525" marR="63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85000"/>
                      </a:schemeClr>
                    </a:solidFill>
                  </a:tcPr>
                </a:tc>
              </a:tr>
              <a:tr h="334866">
                <a:tc>
                  <a:txBody>
                    <a:bodyPr/>
                    <a:lstStyle/>
                    <a:p>
                      <a:pPr algn="ctr">
                        <a:lnSpc>
                          <a:spcPct val="115000"/>
                        </a:lnSpc>
                        <a:spcAft>
                          <a:spcPts val="1000"/>
                        </a:spcAft>
                      </a:pPr>
                      <a:r>
                        <a:rPr lang="ru-RU" sz="1400" b="1">
                          <a:solidFill>
                            <a:srgbClr val="002060"/>
                          </a:solidFill>
                          <a:latin typeface="Arial Narrow"/>
                          <a:ea typeface="Times New Roman"/>
                          <a:cs typeface="Times New Roman"/>
                        </a:rPr>
                        <a:t>НКОС-2</a:t>
                      </a:r>
                      <a:endParaRPr lang="ru-RU" sz="1400" b="1">
                        <a:solidFill>
                          <a:srgbClr val="002060"/>
                        </a:solidFill>
                        <a:latin typeface="Calibri"/>
                        <a:ea typeface="Calibri"/>
                        <a:cs typeface="Times New Roman"/>
                      </a:endParaRPr>
                    </a:p>
                  </a:txBody>
                  <a:tcPr marL="63525" marR="63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85000"/>
                      </a:schemeClr>
                    </a:solidFill>
                  </a:tcPr>
                </a:tc>
                <a:tc>
                  <a:txBody>
                    <a:bodyPr/>
                    <a:lstStyle/>
                    <a:p>
                      <a:pPr algn="ctr">
                        <a:lnSpc>
                          <a:spcPct val="115000"/>
                        </a:lnSpc>
                        <a:spcAft>
                          <a:spcPts val="1000"/>
                        </a:spcAft>
                      </a:pPr>
                      <a:r>
                        <a:rPr lang="ru-RU" sz="1400" b="1">
                          <a:solidFill>
                            <a:srgbClr val="002060"/>
                          </a:solidFill>
                          <a:latin typeface="Arial Narrow"/>
                          <a:ea typeface="Times New Roman"/>
                          <a:cs typeface="Times New Roman CYR"/>
                        </a:rPr>
                        <a:t>0,007</a:t>
                      </a:r>
                      <a:endParaRPr lang="ru-RU" sz="1400" b="1">
                        <a:solidFill>
                          <a:srgbClr val="002060"/>
                        </a:solidFill>
                        <a:latin typeface="Calibri"/>
                        <a:ea typeface="Calibri"/>
                        <a:cs typeface="Times New Roman"/>
                      </a:endParaRPr>
                    </a:p>
                  </a:txBody>
                  <a:tcPr marL="63525" marR="6352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85000"/>
                      </a:schemeClr>
                    </a:solidFill>
                  </a:tcPr>
                </a:tc>
                <a:tc>
                  <a:txBody>
                    <a:bodyPr/>
                    <a:lstStyle/>
                    <a:p>
                      <a:pPr algn="ctr">
                        <a:lnSpc>
                          <a:spcPct val="115000"/>
                        </a:lnSpc>
                        <a:spcAft>
                          <a:spcPts val="1000"/>
                        </a:spcAft>
                      </a:pPr>
                      <a:r>
                        <a:rPr lang="ru-RU" sz="1400" b="1" dirty="0">
                          <a:solidFill>
                            <a:srgbClr val="002060"/>
                          </a:solidFill>
                          <a:latin typeface="Arial Narrow"/>
                          <a:ea typeface="Times New Roman"/>
                          <a:cs typeface="Times New Roman CYR"/>
                        </a:rPr>
                        <a:t>0,000</a:t>
                      </a:r>
                      <a:endParaRPr lang="ru-RU" sz="1400" b="1" dirty="0">
                        <a:solidFill>
                          <a:srgbClr val="002060"/>
                        </a:solidFill>
                        <a:latin typeface="Calibri"/>
                        <a:ea typeface="Calibri"/>
                        <a:cs typeface="Times New Roman"/>
                      </a:endParaRPr>
                    </a:p>
                  </a:txBody>
                  <a:tcPr marL="63525" marR="6352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85000"/>
                      </a:schemeClr>
                    </a:solidFill>
                  </a:tcPr>
                </a:tc>
                <a:tc>
                  <a:txBody>
                    <a:bodyPr/>
                    <a:lstStyle/>
                    <a:p>
                      <a:pPr algn="ctr">
                        <a:lnSpc>
                          <a:spcPct val="115000"/>
                        </a:lnSpc>
                        <a:spcAft>
                          <a:spcPts val="1000"/>
                        </a:spcAft>
                      </a:pPr>
                      <a:r>
                        <a:rPr lang="ru-RU" sz="1400" b="1" dirty="0">
                          <a:solidFill>
                            <a:srgbClr val="002060"/>
                          </a:solidFill>
                          <a:latin typeface="Arial Narrow"/>
                          <a:ea typeface="Times New Roman"/>
                          <a:cs typeface="Times New Roman CYR"/>
                        </a:rPr>
                        <a:t>0,018</a:t>
                      </a:r>
                      <a:endParaRPr lang="ru-RU" sz="1400" b="1" dirty="0">
                        <a:solidFill>
                          <a:srgbClr val="002060"/>
                        </a:solidFill>
                        <a:latin typeface="Calibri"/>
                        <a:ea typeface="Calibri"/>
                        <a:cs typeface="Times New Roman"/>
                      </a:endParaRPr>
                    </a:p>
                  </a:txBody>
                  <a:tcPr marL="63525" marR="6352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85000"/>
                      </a:schemeClr>
                    </a:solidFill>
                  </a:tcPr>
                </a:tc>
                <a:tc>
                  <a:txBody>
                    <a:bodyPr/>
                    <a:lstStyle/>
                    <a:p>
                      <a:pPr algn="ctr">
                        <a:lnSpc>
                          <a:spcPct val="115000"/>
                        </a:lnSpc>
                        <a:spcAft>
                          <a:spcPts val="1000"/>
                        </a:spcAft>
                      </a:pPr>
                      <a:r>
                        <a:rPr lang="ru-RU" sz="1400" b="1">
                          <a:solidFill>
                            <a:srgbClr val="002060"/>
                          </a:solidFill>
                          <a:latin typeface="Arial Narrow"/>
                          <a:ea typeface="Times New Roman"/>
                          <a:cs typeface="Times New Roman CYR"/>
                        </a:rPr>
                        <a:t>0,003</a:t>
                      </a:r>
                      <a:endParaRPr lang="ru-RU" sz="1400" b="1">
                        <a:solidFill>
                          <a:srgbClr val="002060"/>
                        </a:solidFill>
                        <a:latin typeface="Calibri"/>
                        <a:ea typeface="Calibri"/>
                        <a:cs typeface="Times New Roman"/>
                      </a:endParaRPr>
                    </a:p>
                  </a:txBody>
                  <a:tcPr marL="63525" marR="6352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85000"/>
                      </a:schemeClr>
                    </a:solidFill>
                  </a:tcPr>
                </a:tc>
                <a:tc>
                  <a:txBody>
                    <a:bodyPr/>
                    <a:lstStyle/>
                    <a:p>
                      <a:pPr algn="ctr">
                        <a:lnSpc>
                          <a:spcPct val="115000"/>
                        </a:lnSpc>
                        <a:spcAft>
                          <a:spcPts val="1000"/>
                        </a:spcAft>
                      </a:pPr>
                      <a:r>
                        <a:rPr lang="ru-RU" sz="1400" b="1" dirty="0">
                          <a:solidFill>
                            <a:srgbClr val="002060"/>
                          </a:solidFill>
                          <a:latin typeface="Arial Narrow"/>
                          <a:ea typeface="Times New Roman"/>
                          <a:cs typeface="Times New Roman CYR"/>
                        </a:rPr>
                        <a:t>0,046</a:t>
                      </a:r>
                      <a:endParaRPr lang="ru-RU" sz="1400" b="1" dirty="0">
                        <a:solidFill>
                          <a:srgbClr val="002060"/>
                        </a:solidFill>
                        <a:latin typeface="Calibri"/>
                        <a:ea typeface="Calibri"/>
                        <a:cs typeface="Times New Roman"/>
                      </a:endParaRPr>
                    </a:p>
                  </a:txBody>
                  <a:tcPr marL="63525" marR="6352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85000"/>
                      </a:schemeClr>
                    </a:solidFill>
                  </a:tcPr>
                </a:tc>
                <a:tc>
                  <a:txBody>
                    <a:bodyPr/>
                    <a:lstStyle/>
                    <a:p>
                      <a:pPr algn="ctr">
                        <a:lnSpc>
                          <a:spcPct val="115000"/>
                        </a:lnSpc>
                        <a:spcAft>
                          <a:spcPts val="1000"/>
                        </a:spcAft>
                      </a:pPr>
                      <a:r>
                        <a:rPr lang="ru-RU" sz="1400" b="1">
                          <a:solidFill>
                            <a:srgbClr val="002060"/>
                          </a:solidFill>
                          <a:latin typeface="Arial Narrow"/>
                          <a:ea typeface="Times New Roman"/>
                          <a:cs typeface="Times New Roman CYR"/>
                        </a:rPr>
                        <a:t>0,02</a:t>
                      </a:r>
                      <a:endParaRPr lang="ru-RU" sz="1400" b="1">
                        <a:solidFill>
                          <a:srgbClr val="002060"/>
                        </a:solidFill>
                        <a:latin typeface="Calibri"/>
                        <a:ea typeface="Calibri"/>
                        <a:cs typeface="Times New Roman"/>
                      </a:endParaRPr>
                    </a:p>
                  </a:txBody>
                  <a:tcPr marL="63525" marR="6352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85000"/>
                      </a:schemeClr>
                    </a:solidFill>
                  </a:tcPr>
                </a:tc>
                <a:tc>
                  <a:txBody>
                    <a:bodyPr/>
                    <a:lstStyle/>
                    <a:p>
                      <a:pPr algn="ctr">
                        <a:lnSpc>
                          <a:spcPct val="115000"/>
                        </a:lnSpc>
                        <a:spcAft>
                          <a:spcPts val="1000"/>
                        </a:spcAft>
                      </a:pPr>
                      <a:r>
                        <a:rPr lang="ru-RU" sz="1400" b="1">
                          <a:solidFill>
                            <a:srgbClr val="002060"/>
                          </a:solidFill>
                          <a:latin typeface="Arial Narrow"/>
                          <a:ea typeface="Times New Roman"/>
                          <a:cs typeface="Times New Roman CYR"/>
                        </a:rPr>
                        <a:t>0,002</a:t>
                      </a:r>
                      <a:endParaRPr lang="ru-RU" sz="1400" b="1">
                        <a:solidFill>
                          <a:srgbClr val="002060"/>
                        </a:solidFill>
                        <a:latin typeface="Calibri"/>
                        <a:ea typeface="Calibri"/>
                        <a:cs typeface="Times New Roman"/>
                      </a:endParaRPr>
                    </a:p>
                  </a:txBody>
                  <a:tcPr marL="63525" marR="6352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85000"/>
                      </a:schemeClr>
                    </a:solidFill>
                  </a:tcPr>
                </a:tc>
                <a:tc>
                  <a:txBody>
                    <a:bodyPr/>
                    <a:lstStyle/>
                    <a:p>
                      <a:pPr algn="ctr">
                        <a:lnSpc>
                          <a:spcPct val="115000"/>
                        </a:lnSpc>
                        <a:spcAft>
                          <a:spcPts val="1000"/>
                        </a:spcAft>
                      </a:pPr>
                      <a:r>
                        <a:rPr lang="ru-RU" sz="1400" b="1">
                          <a:solidFill>
                            <a:srgbClr val="002060"/>
                          </a:solidFill>
                          <a:latin typeface="Arial Narrow"/>
                          <a:ea typeface="Times New Roman"/>
                          <a:cs typeface="Times New Roman CYR"/>
                        </a:rPr>
                        <a:t>0,012</a:t>
                      </a:r>
                      <a:endParaRPr lang="ru-RU" sz="1400" b="1">
                        <a:solidFill>
                          <a:srgbClr val="002060"/>
                        </a:solidFill>
                        <a:latin typeface="Calibri"/>
                        <a:ea typeface="Calibri"/>
                        <a:cs typeface="Times New Roman"/>
                      </a:endParaRPr>
                    </a:p>
                  </a:txBody>
                  <a:tcPr marL="63525" marR="6352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85000"/>
                      </a:schemeClr>
                    </a:solidFill>
                  </a:tcPr>
                </a:tc>
                <a:tc>
                  <a:txBody>
                    <a:bodyPr/>
                    <a:lstStyle/>
                    <a:p>
                      <a:pPr algn="ctr">
                        <a:lnSpc>
                          <a:spcPct val="115000"/>
                        </a:lnSpc>
                        <a:spcAft>
                          <a:spcPts val="1000"/>
                        </a:spcAft>
                      </a:pPr>
                      <a:r>
                        <a:rPr lang="ru-RU" sz="1400" b="1" dirty="0">
                          <a:solidFill>
                            <a:srgbClr val="002060"/>
                          </a:solidFill>
                          <a:latin typeface="Arial Narrow"/>
                          <a:ea typeface="Times New Roman"/>
                          <a:cs typeface="Times New Roman CYR"/>
                        </a:rPr>
                        <a:t>0,026</a:t>
                      </a:r>
                      <a:endParaRPr lang="ru-RU" sz="1400" b="1" dirty="0">
                        <a:solidFill>
                          <a:srgbClr val="002060"/>
                        </a:solidFill>
                        <a:latin typeface="Calibri"/>
                        <a:ea typeface="Calibri"/>
                        <a:cs typeface="Times New Roman"/>
                      </a:endParaRPr>
                    </a:p>
                  </a:txBody>
                  <a:tcPr marL="63525" marR="6352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85000"/>
                      </a:schemeClr>
                    </a:solidFill>
                  </a:tcPr>
                </a:tc>
                <a:tc>
                  <a:txBody>
                    <a:bodyPr/>
                    <a:lstStyle/>
                    <a:p>
                      <a:pPr algn="ctr">
                        <a:lnSpc>
                          <a:spcPct val="115000"/>
                        </a:lnSpc>
                        <a:spcAft>
                          <a:spcPts val="1000"/>
                        </a:spcAft>
                      </a:pPr>
                      <a:r>
                        <a:rPr lang="ru-RU" sz="1400" b="1">
                          <a:solidFill>
                            <a:srgbClr val="002060"/>
                          </a:solidFill>
                          <a:latin typeface="Arial Narrow"/>
                          <a:ea typeface="Times New Roman"/>
                          <a:cs typeface="Times New Roman"/>
                        </a:rPr>
                        <a:t>-</a:t>
                      </a:r>
                      <a:endParaRPr lang="ru-RU" sz="1400" b="1">
                        <a:solidFill>
                          <a:srgbClr val="002060"/>
                        </a:solidFill>
                        <a:latin typeface="Calibri"/>
                        <a:ea typeface="Calibri"/>
                        <a:cs typeface="Times New Roman"/>
                      </a:endParaRPr>
                    </a:p>
                  </a:txBody>
                  <a:tcPr marL="63525" marR="63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85000"/>
                      </a:schemeClr>
                    </a:solidFill>
                  </a:tcPr>
                </a:tc>
                <a:tc>
                  <a:txBody>
                    <a:bodyPr/>
                    <a:lstStyle/>
                    <a:p>
                      <a:pPr algn="ctr">
                        <a:lnSpc>
                          <a:spcPct val="115000"/>
                        </a:lnSpc>
                        <a:spcAft>
                          <a:spcPts val="1000"/>
                        </a:spcAft>
                      </a:pPr>
                      <a:r>
                        <a:rPr lang="ru-RU" sz="1400" b="1">
                          <a:solidFill>
                            <a:srgbClr val="002060"/>
                          </a:solidFill>
                          <a:latin typeface="Arial Narrow"/>
                          <a:ea typeface="Times New Roman"/>
                          <a:cs typeface="Times New Roman"/>
                        </a:rPr>
                        <a:t>-</a:t>
                      </a:r>
                      <a:endParaRPr lang="ru-RU" sz="1400" b="1">
                        <a:solidFill>
                          <a:srgbClr val="002060"/>
                        </a:solidFill>
                        <a:latin typeface="Calibri"/>
                        <a:ea typeface="Calibri"/>
                        <a:cs typeface="Times New Roman"/>
                      </a:endParaRPr>
                    </a:p>
                  </a:txBody>
                  <a:tcPr marL="63525" marR="63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85000"/>
                      </a:schemeClr>
                    </a:solidFill>
                  </a:tcPr>
                </a:tc>
              </a:tr>
              <a:tr h="334866">
                <a:tc>
                  <a:txBody>
                    <a:bodyPr/>
                    <a:lstStyle/>
                    <a:p>
                      <a:pPr algn="ctr">
                        <a:lnSpc>
                          <a:spcPct val="115000"/>
                        </a:lnSpc>
                        <a:spcAft>
                          <a:spcPts val="1000"/>
                        </a:spcAft>
                      </a:pPr>
                      <a:r>
                        <a:rPr lang="ru-RU" sz="1400" b="1">
                          <a:solidFill>
                            <a:srgbClr val="002060"/>
                          </a:solidFill>
                          <a:latin typeface="Arial Narrow"/>
                          <a:ea typeface="Times New Roman"/>
                          <a:cs typeface="Times New Roman"/>
                        </a:rPr>
                        <a:t>ЛОСст</a:t>
                      </a:r>
                      <a:endParaRPr lang="ru-RU" sz="1400" b="1">
                        <a:solidFill>
                          <a:srgbClr val="002060"/>
                        </a:solidFill>
                        <a:latin typeface="Calibri"/>
                        <a:ea typeface="Calibri"/>
                        <a:cs typeface="Times New Roman"/>
                      </a:endParaRPr>
                    </a:p>
                  </a:txBody>
                  <a:tcPr marL="63525" marR="63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85000"/>
                      </a:schemeClr>
                    </a:solidFill>
                  </a:tcPr>
                </a:tc>
                <a:tc>
                  <a:txBody>
                    <a:bodyPr/>
                    <a:lstStyle/>
                    <a:p>
                      <a:pPr algn="ctr">
                        <a:lnSpc>
                          <a:spcPct val="115000"/>
                        </a:lnSpc>
                        <a:spcAft>
                          <a:spcPts val="1000"/>
                        </a:spcAft>
                      </a:pPr>
                      <a:r>
                        <a:rPr lang="ru-RU" sz="1400" b="1">
                          <a:solidFill>
                            <a:srgbClr val="002060"/>
                          </a:solidFill>
                          <a:latin typeface="Arial Narrow"/>
                          <a:ea typeface="Calibri"/>
                          <a:cs typeface="Times New Roman CYR"/>
                        </a:rPr>
                        <a:t>0,013</a:t>
                      </a:r>
                      <a:endParaRPr lang="ru-RU" sz="1400" b="1">
                        <a:solidFill>
                          <a:srgbClr val="002060"/>
                        </a:solidFill>
                        <a:latin typeface="Calibri"/>
                        <a:ea typeface="Calibri"/>
                        <a:cs typeface="Times New Roman"/>
                      </a:endParaRPr>
                    </a:p>
                  </a:txBody>
                  <a:tcPr marL="63525" marR="6352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85000"/>
                      </a:schemeClr>
                    </a:solidFill>
                  </a:tcPr>
                </a:tc>
                <a:tc>
                  <a:txBody>
                    <a:bodyPr/>
                    <a:lstStyle/>
                    <a:p>
                      <a:pPr algn="ctr">
                        <a:lnSpc>
                          <a:spcPct val="115000"/>
                        </a:lnSpc>
                        <a:spcAft>
                          <a:spcPts val="1000"/>
                        </a:spcAft>
                      </a:pPr>
                      <a:r>
                        <a:rPr lang="ru-RU" sz="1400" b="1" i="1" dirty="0">
                          <a:solidFill>
                            <a:srgbClr val="3333FF"/>
                          </a:solidFill>
                          <a:latin typeface="Arial Narrow"/>
                          <a:ea typeface="Times New Roman"/>
                          <a:cs typeface="Times New Roman CYR"/>
                        </a:rPr>
                        <a:t>0,142</a:t>
                      </a:r>
                      <a:endParaRPr lang="ru-RU" sz="1400" b="1" dirty="0">
                        <a:solidFill>
                          <a:srgbClr val="3333FF"/>
                        </a:solidFill>
                        <a:latin typeface="Calibri"/>
                        <a:ea typeface="Calibri"/>
                        <a:cs typeface="Times New Roman"/>
                      </a:endParaRPr>
                    </a:p>
                  </a:txBody>
                  <a:tcPr marL="63525" marR="6352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85000"/>
                      </a:schemeClr>
                    </a:solidFill>
                  </a:tcPr>
                </a:tc>
                <a:tc>
                  <a:txBody>
                    <a:bodyPr/>
                    <a:lstStyle/>
                    <a:p>
                      <a:pPr algn="ctr">
                        <a:lnSpc>
                          <a:spcPct val="115000"/>
                        </a:lnSpc>
                        <a:spcAft>
                          <a:spcPts val="1000"/>
                        </a:spcAft>
                      </a:pPr>
                      <a:r>
                        <a:rPr lang="ru-RU" sz="1400" b="1" dirty="0">
                          <a:solidFill>
                            <a:srgbClr val="002060"/>
                          </a:solidFill>
                          <a:latin typeface="Arial Narrow"/>
                          <a:ea typeface="Calibri"/>
                          <a:cs typeface="Times New Roman CYR"/>
                        </a:rPr>
                        <a:t>0,076</a:t>
                      </a:r>
                      <a:endParaRPr lang="ru-RU" sz="1400" b="1" dirty="0">
                        <a:solidFill>
                          <a:srgbClr val="002060"/>
                        </a:solidFill>
                        <a:latin typeface="Calibri"/>
                        <a:ea typeface="Calibri"/>
                        <a:cs typeface="Times New Roman"/>
                      </a:endParaRPr>
                    </a:p>
                  </a:txBody>
                  <a:tcPr marL="63525" marR="6352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85000"/>
                      </a:schemeClr>
                    </a:solidFill>
                  </a:tcPr>
                </a:tc>
                <a:tc>
                  <a:txBody>
                    <a:bodyPr/>
                    <a:lstStyle/>
                    <a:p>
                      <a:pPr algn="ctr">
                        <a:lnSpc>
                          <a:spcPct val="115000"/>
                        </a:lnSpc>
                        <a:spcAft>
                          <a:spcPts val="1000"/>
                        </a:spcAft>
                      </a:pPr>
                      <a:r>
                        <a:rPr lang="ru-RU" sz="1400" b="1" dirty="0">
                          <a:solidFill>
                            <a:srgbClr val="002060"/>
                          </a:solidFill>
                          <a:latin typeface="Arial Narrow"/>
                          <a:ea typeface="Calibri"/>
                          <a:cs typeface="Times New Roman CYR"/>
                        </a:rPr>
                        <a:t>0,000</a:t>
                      </a:r>
                      <a:endParaRPr lang="ru-RU" sz="1400" b="1" dirty="0">
                        <a:solidFill>
                          <a:srgbClr val="002060"/>
                        </a:solidFill>
                        <a:latin typeface="Calibri"/>
                        <a:ea typeface="Calibri"/>
                        <a:cs typeface="Times New Roman"/>
                      </a:endParaRPr>
                    </a:p>
                  </a:txBody>
                  <a:tcPr marL="63525" marR="6352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85000"/>
                      </a:schemeClr>
                    </a:solidFill>
                  </a:tcPr>
                </a:tc>
                <a:tc>
                  <a:txBody>
                    <a:bodyPr/>
                    <a:lstStyle/>
                    <a:p>
                      <a:pPr algn="ctr">
                        <a:lnSpc>
                          <a:spcPct val="115000"/>
                        </a:lnSpc>
                        <a:spcAft>
                          <a:spcPts val="1000"/>
                        </a:spcAft>
                      </a:pPr>
                      <a:r>
                        <a:rPr lang="ru-RU" sz="1400" b="1" i="1" dirty="0">
                          <a:solidFill>
                            <a:srgbClr val="3333FF"/>
                          </a:solidFill>
                          <a:latin typeface="Arial Narrow"/>
                          <a:ea typeface="Times New Roman"/>
                          <a:cs typeface="Times New Roman CYR"/>
                        </a:rPr>
                        <a:t>0,253</a:t>
                      </a:r>
                      <a:endParaRPr lang="ru-RU" sz="1400" b="1" dirty="0">
                        <a:solidFill>
                          <a:srgbClr val="3333FF"/>
                        </a:solidFill>
                        <a:latin typeface="Calibri"/>
                        <a:ea typeface="Calibri"/>
                        <a:cs typeface="Times New Roman"/>
                      </a:endParaRPr>
                    </a:p>
                  </a:txBody>
                  <a:tcPr marL="63525" marR="6352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85000"/>
                      </a:schemeClr>
                    </a:solidFill>
                  </a:tcPr>
                </a:tc>
                <a:tc>
                  <a:txBody>
                    <a:bodyPr/>
                    <a:lstStyle/>
                    <a:p>
                      <a:pPr algn="ctr">
                        <a:lnSpc>
                          <a:spcPct val="115000"/>
                        </a:lnSpc>
                        <a:spcAft>
                          <a:spcPts val="1000"/>
                        </a:spcAft>
                      </a:pPr>
                      <a:r>
                        <a:rPr lang="ru-RU" sz="1400" b="1" dirty="0">
                          <a:solidFill>
                            <a:srgbClr val="002060"/>
                          </a:solidFill>
                          <a:latin typeface="Arial Narrow"/>
                          <a:ea typeface="Calibri"/>
                          <a:cs typeface="Times New Roman CYR"/>
                        </a:rPr>
                        <a:t>0,017</a:t>
                      </a:r>
                      <a:endParaRPr lang="ru-RU" sz="1400" b="1" dirty="0">
                        <a:solidFill>
                          <a:srgbClr val="002060"/>
                        </a:solidFill>
                        <a:latin typeface="Calibri"/>
                        <a:ea typeface="Calibri"/>
                        <a:cs typeface="Times New Roman"/>
                      </a:endParaRPr>
                    </a:p>
                  </a:txBody>
                  <a:tcPr marL="63525" marR="6352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85000"/>
                      </a:schemeClr>
                    </a:solidFill>
                  </a:tcPr>
                </a:tc>
                <a:tc>
                  <a:txBody>
                    <a:bodyPr/>
                    <a:lstStyle/>
                    <a:p>
                      <a:pPr algn="ctr">
                        <a:lnSpc>
                          <a:spcPct val="115000"/>
                        </a:lnSpc>
                        <a:spcAft>
                          <a:spcPts val="1000"/>
                        </a:spcAft>
                      </a:pPr>
                      <a:r>
                        <a:rPr lang="ru-RU" sz="1400" b="1">
                          <a:solidFill>
                            <a:srgbClr val="002060"/>
                          </a:solidFill>
                          <a:latin typeface="Arial Narrow"/>
                          <a:ea typeface="Calibri"/>
                          <a:cs typeface="Times New Roman CYR"/>
                        </a:rPr>
                        <a:t>0,029</a:t>
                      </a:r>
                      <a:endParaRPr lang="ru-RU" sz="1400" b="1">
                        <a:solidFill>
                          <a:srgbClr val="002060"/>
                        </a:solidFill>
                        <a:latin typeface="Calibri"/>
                        <a:ea typeface="Calibri"/>
                        <a:cs typeface="Times New Roman"/>
                      </a:endParaRPr>
                    </a:p>
                  </a:txBody>
                  <a:tcPr marL="63525" marR="6352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85000"/>
                      </a:schemeClr>
                    </a:solidFill>
                  </a:tcPr>
                </a:tc>
                <a:tc>
                  <a:txBody>
                    <a:bodyPr/>
                    <a:lstStyle/>
                    <a:p>
                      <a:pPr algn="ctr">
                        <a:lnSpc>
                          <a:spcPct val="115000"/>
                        </a:lnSpc>
                        <a:spcAft>
                          <a:spcPts val="1000"/>
                        </a:spcAft>
                      </a:pPr>
                      <a:r>
                        <a:rPr lang="ru-RU" sz="1400" b="1">
                          <a:solidFill>
                            <a:srgbClr val="002060"/>
                          </a:solidFill>
                          <a:latin typeface="Arial Narrow"/>
                          <a:ea typeface="Calibri"/>
                          <a:cs typeface="Times New Roman CYR"/>
                        </a:rPr>
                        <a:t>0,003</a:t>
                      </a:r>
                      <a:endParaRPr lang="ru-RU" sz="1400" b="1">
                        <a:solidFill>
                          <a:srgbClr val="002060"/>
                        </a:solidFill>
                        <a:latin typeface="Calibri"/>
                        <a:ea typeface="Calibri"/>
                        <a:cs typeface="Times New Roman"/>
                      </a:endParaRPr>
                    </a:p>
                  </a:txBody>
                  <a:tcPr marL="63525" marR="6352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85000"/>
                      </a:schemeClr>
                    </a:solidFill>
                  </a:tcPr>
                </a:tc>
                <a:tc>
                  <a:txBody>
                    <a:bodyPr/>
                    <a:lstStyle/>
                    <a:p>
                      <a:pPr algn="ctr">
                        <a:lnSpc>
                          <a:spcPct val="115000"/>
                        </a:lnSpc>
                        <a:spcAft>
                          <a:spcPts val="1000"/>
                        </a:spcAft>
                      </a:pPr>
                      <a:r>
                        <a:rPr lang="ru-RU" sz="1400" b="1" i="1" dirty="0">
                          <a:solidFill>
                            <a:srgbClr val="3333FF"/>
                          </a:solidFill>
                          <a:latin typeface="Arial Narrow"/>
                          <a:ea typeface="Times New Roman"/>
                          <a:cs typeface="Times New Roman CYR"/>
                        </a:rPr>
                        <a:t>0,126</a:t>
                      </a:r>
                      <a:endParaRPr lang="ru-RU" sz="1400" b="1" dirty="0">
                        <a:solidFill>
                          <a:srgbClr val="3333FF"/>
                        </a:solidFill>
                        <a:latin typeface="Calibri"/>
                        <a:ea typeface="Calibri"/>
                        <a:cs typeface="Times New Roman"/>
                      </a:endParaRPr>
                    </a:p>
                  </a:txBody>
                  <a:tcPr marL="63525" marR="6352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85000"/>
                      </a:schemeClr>
                    </a:solidFill>
                  </a:tcPr>
                </a:tc>
                <a:tc>
                  <a:txBody>
                    <a:bodyPr/>
                    <a:lstStyle/>
                    <a:p>
                      <a:pPr algn="ctr">
                        <a:lnSpc>
                          <a:spcPct val="115000"/>
                        </a:lnSpc>
                        <a:spcAft>
                          <a:spcPts val="1000"/>
                        </a:spcAft>
                      </a:pPr>
                      <a:r>
                        <a:rPr lang="ru-RU" sz="1400" b="1" dirty="0">
                          <a:solidFill>
                            <a:srgbClr val="002060"/>
                          </a:solidFill>
                          <a:latin typeface="Arial Narrow"/>
                          <a:ea typeface="Times New Roman"/>
                          <a:cs typeface="Times New Roman"/>
                        </a:rPr>
                        <a:t>-</a:t>
                      </a:r>
                      <a:endParaRPr lang="ru-RU" sz="1400" b="1" dirty="0">
                        <a:solidFill>
                          <a:srgbClr val="002060"/>
                        </a:solidFill>
                        <a:latin typeface="Calibri"/>
                        <a:ea typeface="Calibri"/>
                        <a:cs typeface="Times New Roman"/>
                      </a:endParaRPr>
                    </a:p>
                  </a:txBody>
                  <a:tcPr marL="63525" marR="63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85000"/>
                      </a:schemeClr>
                    </a:solidFill>
                  </a:tcPr>
                </a:tc>
                <a:tc>
                  <a:txBody>
                    <a:bodyPr/>
                    <a:lstStyle/>
                    <a:p>
                      <a:pPr algn="ctr">
                        <a:lnSpc>
                          <a:spcPct val="115000"/>
                        </a:lnSpc>
                        <a:spcAft>
                          <a:spcPts val="1000"/>
                        </a:spcAft>
                      </a:pPr>
                      <a:r>
                        <a:rPr lang="ru-RU" sz="1400" b="1">
                          <a:solidFill>
                            <a:srgbClr val="002060"/>
                          </a:solidFill>
                          <a:latin typeface="Arial Narrow"/>
                          <a:ea typeface="Times New Roman"/>
                          <a:cs typeface="Times New Roman"/>
                        </a:rPr>
                        <a:t>-</a:t>
                      </a:r>
                      <a:endParaRPr lang="ru-RU" sz="1400" b="1">
                        <a:solidFill>
                          <a:srgbClr val="002060"/>
                        </a:solidFill>
                        <a:latin typeface="Calibri"/>
                        <a:ea typeface="Calibri"/>
                        <a:cs typeface="Times New Roman"/>
                      </a:endParaRPr>
                    </a:p>
                  </a:txBody>
                  <a:tcPr marL="63525" marR="63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85000"/>
                      </a:schemeClr>
                    </a:solidFill>
                  </a:tcPr>
                </a:tc>
              </a:tr>
              <a:tr h="334866">
                <a:tc>
                  <a:txBody>
                    <a:bodyPr/>
                    <a:lstStyle/>
                    <a:p>
                      <a:pPr algn="ctr">
                        <a:lnSpc>
                          <a:spcPct val="115000"/>
                        </a:lnSpc>
                        <a:spcAft>
                          <a:spcPts val="1000"/>
                        </a:spcAft>
                      </a:pPr>
                      <a:r>
                        <a:rPr lang="ru-RU" sz="1400" b="1">
                          <a:solidFill>
                            <a:srgbClr val="002060"/>
                          </a:solidFill>
                          <a:latin typeface="Arial Narrow"/>
                          <a:ea typeface="Times New Roman"/>
                          <a:cs typeface="Times New Roman"/>
                        </a:rPr>
                        <a:t>НЛОС-1</a:t>
                      </a:r>
                      <a:endParaRPr lang="ru-RU" sz="1400" b="1">
                        <a:solidFill>
                          <a:srgbClr val="002060"/>
                        </a:solidFill>
                        <a:latin typeface="Calibri"/>
                        <a:ea typeface="Calibri"/>
                        <a:cs typeface="Times New Roman"/>
                      </a:endParaRPr>
                    </a:p>
                  </a:txBody>
                  <a:tcPr marL="63525" marR="63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85000"/>
                      </a:schemeClr>
                    </a:solidFill>
                  </a:tcPr>
                </a:tc>
                <a:tc>
                  <a:txBody>
                    <a:bodyPr/>
                    <a:lstStyle/>
                    <a:p>
                      <a:pPr algn="ctr">
                        <a:lnSpc>
                          <a:spcPct val="115000"/>
                        </a:lnSpc>
                        <a:spcAft>
                          <a:spcPts val="1000"/>
                        </a:spcAft>
                      </a:pPr>
                      <a:r>
                        <a:rPr lang="ru-RU" sz="1400" b="1" i="1" dirty="0">
                          <a:solidFill>
                            <a:srgbClr val="3333FF"/>
                          </a:solidFill>
                          <a:latin typeface="Arial Narrow"/>
                          <a:ea typeface="Times New Roman"/>
                          <a:cs typeface="Times New Roman CYR"/>
                        </a:rPr>
                        <a:t>0,110</a:t>
                      </a:r>
                      <a:endParaRPr lang="ru-RU" sz="1400" b="1" dirty="0">
                        <a:solidFill>
                          <a:srgbClr val="3333FF"/>
                        </a:solidFill>
                        <a:latin typeface="Calibri"/>
                        <a:ea typeface="Calibri"/>
                        <a:cs typeface="Times New Roman"/>
                      </a:endParaRPr>
                    </a:p>
                  </a:txBody>
                  <a:tcPr marL="63525" marR="6352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85000"/>
                      </a:schemeClr>
                    </a:solidFill>
                  </a:tcPr>
                </a:tc>
                <a:tc>
                  <a:txBody>
                    <a:bodyPr/>
                    <a:lstStyle/>
                    <a:p>
                      <a:pPr algn="ctr">
                        <a:lnSpc>
                          <a:spcPct val="115000"/>
                        </a:lnSpc>
                        <a:spcAft>
                          <a:spcPts val="1000"/>
                        </a:spcAft>
                      </a:pPr>
                      <a:r>
                        <a:rPr lang="ru-RU" sz="1400" b="1">
                          <a:solidFill>
                            <a:srgbClr val="002060"/>
                          </a:solidFill>
                          <a:latin typeface="Arial Narrow"/>
                          <a:ea typeface="Times New Roman"/>
                          <a:cs typeface="Times New Roman CYR"/>
                        </a:rPr>
                        <a:t>0,001</a:t>
                      </a:r>
                      <a:endParaRPr lang="ru-RU" sz="1400" b="1">
                        <a:solidFill>
                          <a:srgbClr val="002060"/>
                        </a:solidFill>
                        <a:latin typeface="Calibri"/>
                        <a:ea typeface="Calibri"/>
                        <a:cs typeface="Times New Roman"/>
                      </a:endParaRPr>
                    </a:p>
                  </a:txBody>
                  <a:tcPr marL="63525" marR="6352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85000"/>
                      </a:schemeClr>
                    </a:solidFill>
                  </a:tcPr>
                </a:tc>
                <a:tc>
                  <a:txBody>
                    <a:bodyPr/>
                    <a:lstStyle/>
                    <a:p>
                      <a:pPr algn="ctr">
                        <a:lnSpc>
                          <a:spcPct val="115000"/>
                        </a:lnSpc>
                        <a:spcAft>
                          <a:spcPts val="1000"/>
                        </a:spcAft>
                      </a:pPr>
                      <a:r>
                        <a:rPr lang="ru-RU" sz="1400" b="1" i="1" dirty="0">
                          <a:solidFill>
                            <a:srgbClr val="3333FF"/>
                          </a:solidFill>
                          <a:latin typeface="Arial Narrow"/>
                          <a:ea typeface="Times New Roman"/>
                          <a:cs typeface="Times New Roman CYR"/>
                        </a:rPr>
                        <a:t>0,272</a:t>
                      </a:r>
                      <a:endParaRPr lang="ru-RU" sz="1400" b="1" dirty="0">
                        <a:solidFill>
                          <a:srgbClr val="3333FF"/>
                        </a:solidFill>
                        <a:latin typeface="Calibri"/>
                        <a:ea typeface="Calibri"/>
                        <a:cs typeface="Times New Roman"/>
                      </a:endParaRPr>
                    </a:p>
                  </a:txBody>
                  <a:tcPr marL="63525" marR="6352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85000"/>
                      </a:schemeClr>
                    </a:solidFill>
                  </a:tcPr>
                </a:tc>
                <a:tc>
                  <a:txBody>
                    <a:bodyPr/>
                    <a:lstStyle/>
                    <a:p>
                      <a:pPr algn="ctr">
                        <a:lnSpc>
                          <a:spcPct val="115000"/>
                        </a:lnSpc>
                        <a:spcAft>
                          <a:spcPts val="1000"/>
                        </a:spcAft>
                      </a:pPr>
                      <a:r>
                        <a:rPr lang="ru-RU" sz="1400" b="1" dirty="0">
                          <a:solidFill>
                            <a:srgbClr val="002060"/>
                          </a:solidFill>
                          <a:latin typeface="Arial Narrow"/>
                          <a:ea typeface="Times New Roman"/>
                          <a:cs typeface="Times New Roman CYR"/>
                        </a:rPr>
                        <a:t>0,082</a:t>
                      </a:r>
                      <a:endParaRPr lang="ru-RU" sz="1400" b="1" dirty="0">
                        <a:solidFill>
                          <a:srgbClr val="002060"/>
                        </a:solidFill>
                        <a:latin typeface="Calibri"/>
                        <a:ea typeface="Calibri"/>
                        <a:cs typeface="Times New Roman"/>
                      </a:endParaRPr>
                    </a:p>
                  </a:txBody>
                  <a:tcPr marL="63525" marR="6352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85000"/>
                      </a:schemeClr>
                    </a:solidFill>
                  </a:tcPr>
                </a:tc>
                <a:tc>
                  <a:txBody>
                    <a:bodyPr/>
                    <a:lstStyle/>
                    <a:p>
                      <a:pPr algn="ctr">
                        <a:lnSpc>
                          <a:spcPct val="115000"/>
                        </a:lnSpc>
                        <a:spcAft>
                          <a:spcPts val="1000"/>
                        </a:spcAft>
                      </a:pPr>
                      <a:r>
                        <a:rPr lang="ru-RU" sz="1400" b="1" dirty="0">
                          <a:solidFill>
                            <a:srgbClr val="002060"/>
                          </a:solidFill>
                          <a:latin typeface="Arial Narrow"/>
                          <a:ea typeface="Times New Roman"/>
                          <a:cs typeface="Times New Roman CYR"/>
                        </a:rPr>
                        <a:t>0,002</a:t>
                      </a:r>
                      <a:endParaRPr lang="ru-RU" sz="1400" b="1" dirty="0">
                        <a:solidFill>
                          <a:srgbClr val="002060"/>
                        </a:solidFill>
                        <a:latin typeface="Calibri"/>
                        <a:ea typeface="Calibri"/>
                        <a:cs typeface="Times New Roman"/>
                      </a:endParaRPr>
                    </a:p>
                  </a:txBody>
                  <a:tcPr marL="63525" marR="6352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85000"/>
                      </a:schemeClr>
                    </a:solidFill>
                  </a:tcPr>
                </a:tc>
                <a:tc>
                  <a:txBody>
                    <a:bodyPr/>
                    <a:lstStyle/>
                    <a:p>
                      <a:pPr algn="ctr">
                        <a:lnSpc>
                          <a:spcPct val="115000"/>
                        </a:lnSpc>
                        <a:spcAft>
                          <a:spcPts val="1000"/>
                        </a:spcAft>
                      </a:pPr>
                      <a:r>
                        <a:rPr lang="ru-RU" sz="1400" b="1">
                          <a:solidFill>
                            <a:srgbClr val="002060"/>
                          </a:solidFill>
                          <a:latin typeface="Arial Narrow"/>
                          <a:ea typeface="Times New Roman"/>
                          <a:cs typeface="Times New Roman CYR"/>
                        </a:rPr>
                        <a:t>0,003</a:t>
                      </a:r>
                      <a:endParaRPr lang="ru-RU" sz="1400" b="1">
                        <a:solidFill>
                          <a:srgbClr val="002060"/>
                        </a:solidFill>
                        <a:latin typeface="Calibri"/>
                        <a:ea typeface="Calibri"/>
                        <a:cs typeface="Times New Roman"/>
                      </a:endParaRPr>
                    </a:p>
                  </a:txBody>
                  <a:tcPr marL="63525" marR="6352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85000"/>
                      </a:schemeClr>
                    </a:solidFill>
                  </a:tcPr>
                </a:tc>
                <a:tc>
                  <a:txBody>
                    <a:bodyPr/>
                    <a:lstStyle/>
                    <a:p>
                      <a:pPr algn="ctr">
                        <a:lnSpc>
                          <a:spcPct val="115000"/>
                        </a:lnSpc>
                        <a:spcAft>
                          <a:spcPts val="1000"/>
                        </a:spcAft>
                      </a:pPr>
                      <a:r>
                        <a:rPr lang="ru-RU" sz="1400" b="1">
                          <a:solidFill>
                            <a:srgbClr val="002060"/>
                          </a:solidFill>
                          <a:latin typeface="Arial Narrow"/>
                          <a:ea typeface="Times New Roman"/>
                          <a:cs typeface="Times New Roman CYR"/>
                        </a:rPr>
                        <a:t>0,000</a:t>
                      </a:r>
                      <a:endParaRPr lang="ru-RU" sz="1400" b="1">
                        <a:solidFill>
                          <a:srgbClr val="002060"/>
                        </a:solidFill>
                        <a:latin typeface="Calibri"/>
                        <a:ea typeface="Calibri"/>
                        <a:cs typeface="Times New Roman"/>
                      </a:endParaRPr>
                    </a:p>
                  </a:txBody>
                  <a:tcPr marL="63525" marR="6352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85000"/>
                      </a:schemeClr>
                    </a:solidFill>
                  </a:tcPr>
                </a:tc>
                <a:tc>
                  <a:txBody>
                    <a:bodyPr/>
                    <a:lstStyle/>
                    <a:p>
                      <a:pPr algn="ctr">
                        <a:lnSpc>
                          <a:spcPct val="115000"/>
                        </a:lnSpc>
                        <a:spcAft>
                          <a:spcPts val="1000"/>
                        </a:spcAft>
                      </a:pPr>
                      <a:r>
                        <a:rPr lang="ru-RU" sz="1400" b="1">
                          <a:solidFill>
                            <a:srgbClr val="002060"/>
                          </a:solidFill>
                          <a:latin typeface="Arial Narrow"/>
                          <a:ea typeface="Times New Roman"/>
                          <a:cs typeface="Times New Roman CYR"/>
                        </a:rPr>
                        <a:t>0,000</a:t>
                      </a:r>
                      <a:endParaRPr lang="ru-RU" sz="1400" b="1">
                        <a:solidFill>
                          <a:srgbClr val="002060"/>
                        </a:solidFill>
                        <a:latin typeface="Calibri"/>
                        <a:ea typeface="Calibri"/>
                        <a:cs typeface="Times New Roman"/>
                      </a:endParaRPr>
                    </a:p>
                  </a:txBody>
                  <a:tcPr marL="63525" marR="6352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85000"/>
                      </a:schemeClr>
                    </a:solidFill>
                  </a:tcPr>
                </a:tc>
                <a:tc>
                  <a:txBody>
                    <a:bodyPr/>
                    <a:lstStyle/>
                    <a:p>
                      <a:pPr algn="ctr">
                        <a:lnSpc>
                          <a:spcPct val="115000"/>
                        </a:lnSpc>
                        <a:spcAft>
                          <a:spcPts val="1000"/>
                        </a:spcAft>
                      </a:pPr>
                      <a:r>
                        <a:rPr lang="ru-RU" sz="1400" b="1">
                          <a:solidFill>
                            <a:srgbClr val="002060"/>
                          </a:solidFill>
                          <a:latin typeface="Arial Narrow"/>
                          <a:ea typeface="Times New Roman"/>
                          <a:cs typeface="Times New Roman CYR"/>
                        </a:rPr>
                        <a:t>0,011</a:t>
                      </a:r>
                      <a:endParaRPr lang="ru-RU" sz="1400" b="1">
                        <a:solidFill>
                          <a:srgbClr val="002060"/>
                        </a:solidFill>
                        <a:latin typeface="Calibri"/>
                        <a:ea typeface="Calibri"/>
                        <a:cs typeface="Times New Roman"/>
                      </a:endParaRPr>
                    </a:p>
                  </a:txBody>
                  <a:tcPr marL="63525" marR="6352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85000"/>
                      </a:schemeClr>
                    </a:solidFill>
                  </a:tcPr>
                </a:tc>
                <a:tc>
                  <a:txBody>
                    <a:bodyPr/>
                    <a:lstStyle/>
                    <a:p>
                      <a:pPr algn="ctr">
                        <a:lnSpc>
                          <a:spcPct val="115000"/>
                        </a:lnSpc>
                        <a:spcAft>
                          <a:spcPts val="1000"/>
                        </a:spcAft>
                      </a:pPr>
                      <a:r>
                        <a:rPr lang="ru-RU" sz="1400" b="1" dirty="0">
                          <a:solidFill>
                            <a:srgbClr val="002060"/>
                          </a:solidFill>
                          <a:latin typeface="Arial Narrow"/>
                          <a:ea typeface="Times New Roman"/>
                          <a:cs typeface="Times New Roman"/>
                        </a:rPr>
                        <a:t>-</a:t>
                      </a:r>
                      <a:endParaRPr lang="ru-RU" sz="1400" b="1" dirty="0">
                        <a:solidFill>
                          <a:srgbClr val="002060"/>
                        </a:solidFill>
                        <a:latin typeface="Calibri"/>
                        <a:ea typeface="Calibri"/>
                        <a:cs typeface="Times New Roman"/>
                      </a:endParaRPr>
                    </a:p>
                  </a:txBody>
                  <a:tcPr marL="63525" marR="63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85000"/>
                      </a:schemeClr>
                    </a:solidFill>
                  </a:tcPr>
                </a:tc>
                <a:tc>
                  <a:txBody>
                    <a:bodyPr/>
                    <a:lstStyle/>
                    <a:p>
                      <a:pPr algn="ctr">
                        <a:lnSpc>
                          <a:spcPct val="115000"/>
                        </a:lnSpc>
                        <a:spcAft>
                          <a:spcPts val="1000"/>
                        </a:spcAft>
                      </a:pPr>
                      <a:r>
                        <a:rPr lang="ru-RU" sz="1400" b="1">
                          <a:solidFill>
                            <a:srgbClr val="002060"/>
                          </a:solidFill>
                          <a:latin typeface="Arial Narrow"/>
                          <a:ea typeface="Times New Roman"/>
                          <a:cs typeface="Times New Roman"/>
                        </a:rPr>
                        <a:t>-</a:t>
                      </a:r>
                      <a:endParaRPr lang="ru-RU" sz="1400" b="1">
                        <a:solidFill>
                          <a:srgbClr val="002060"/>
                        </a:solidFill>
                        <a:latin typeface="Calibri"/>
                        <a:ea typeface="Calibri"/>
                        <a:cs typeface="Times New Roman"/>
                      </a:endParaRPr>
                    </a:p>
                  </a:txBody>
                  <a:tcPr marL="63525" marR="63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85000"/>
                      </a:schemeClr>
                    </a:solidFill>
                  </a:tcPr>
                </a:tc>
              </a:tr>
              <a:tr h="334866">
                <a:tc>
                  <a:txBody>
                    <a:bodyPr/>
                    <a:lstStyle/>
                    <a:p>
                      <a:pPr algn="ctr">
                        <a:lnSpc>
                          <a:spcPct val="115000"/>
                        </a:lnSpc>
                        <a:spcAft>
                          <a:spcPts val="1000"/>
                        </a:spcAft>
                      </a:pPr>
                      <a:r>
                        <a:rPr lang="ru-RU" sz="1400" b="1">
                          <a:solidFill>
                            <a:srgbClr val="002060"/>
                          </a:solidFill>
                          <a:latin typeface="Arial Narrow"/>
                          <a:ea typeface="Times New Roman"/>
                          <a:cs typeface="Times New Roman"/>
                        </a:rPr>
                        <a:t>НЛОС-2</a:t>
                      </a:r>
                      <a:endParaRPr lang="ru-RU" sz="1400" b="1">
                        <a:solidFill>
                          <a:srgbClr val="002060"/>
                        </a:solidFill>
                        <a:latin typeface="Calibri"/>
                        <a:ea typeface="Calibri"/>
                        <a:cs typeface="Times New Roman"/>
                      </a:endParaRPr>
                    </a:p>
                  </a:txBody>
                  <a:tcPr marL="63525" marR="63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85000"/>
                      </a:schemeClr>
                    </a:solidFill>
                  </a:tcPr>
                </a:tc>
                <a:tc>
                  <a:txBody>
                    <a:bodyPr/>
                    <a:lstStyle/>
                    <a:p>
                      <a:pPr algn="ctr">
                        <a:lnSpc>
                          <a:spcPct val="115000"/>
                        </a:lnSpc>
                        <a:spcAft>
                          <a:spcPts val="1000"/>
                        </a:spcAft>
                      </a:pPr>
                      <a:r>
                        <a:rPr lang="ru-RU" sz="1400" b="1">
                          <a:solidFill>
                            <a:srgbClr val="002060"/>
                          </a:solidFill>
                          <a:latin typeface="Arial Narrow"/>
                          <a:ea typeface="Times New Roman"/>
                          <a:cs typeface="Times New Roman CYR"/>
                        </a:rPr>
                        <a:t>0,042</a:t>
                      </a:r>
                      <a:endParaRPr lang="ru-RU" sz="1400" b="1">
                        <a:solidFill>
                          <a:srgbClr val="002060"/>
                        </a:solidFill>
                        <a:latin typeface="Calibri"/>
                        <a:ea typeface="Calibri"/>
                        <a:cs typeface="Times New Roman"/>
                      </a:endParaRPr>
                    </a:p>
                  </a:txBody>
                  <a:tcPr marL="63525" marR="6352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85000"/>
                      </a:schemeClr>
                    </a:solidFill>
                  </a:tcPr>
                </a:tc>
                <a:tc>
                  <a:txBody>
                    <a:bodyPr/>
                    <a:lstStyle/>
                    <a:p>
                      <a:pPr algn="ctr">
                        <a:lnSpc>
                          <a:spcPct val="115000"/>
                        </a:lnSpc>
                        <a:spcAft>
                          <a:spcPts val="1000"/>
                        </a:spcAft>
                      </a:pPr>
                      <a:r>
                        <a:rPr lang="ru-RU" sz="1400" b="1">
                          <a:solidFill>
                            <a:srgbClr val="002060"/>
                          </a:solidFill>
                          <a:latin typeface="Arial Narrow"/>
                          <a:ea typeface="Times New Roman"/>
                          <a:cs typeface="Times New Roman CYR"/>
                        </a:rPr>
                        <a:t>0,013</a:t>
                      </a:r>
                      <a:endParaRPr lang="ru-RU" sz="1400" b="1">
                        <a:solidFill>
                          <a:srgbClr val="002060"/>
                        </a:solidFill>
                        <a:latin typeface="Calibri"/>
                        <a:ea typeface="Calibri"/>
                        <a:cs typeface="Times New Roman"/>
                      </a:endParaRPr>
                    </a:p>
                  </a:txBody>
                  <a:tcPr marL="63525" marR="6352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85000"/>
                      </a:schemeClr>
                    </a:solidFill>
                  </a:tcPr>
                </a:tc>
                <a:tc>
                  <a:txBody>
                    <a:bodyPr/>
                    <a:lstStyle/>
                    <a:p>
                      <a:pPr algn="ctr">
                        <a:lnSpc>
                          <a:spcPct val="115000"/>
                        </a:lnSpc>
                        <a:spcAft>
                          <a:spcPts val="1000"/>
                        </a:spcAft>
                      </a:pPr>
                      <a:r>
                        <a:rPr lang="ru-RU" sz="1400" b="1" i="1" dirty="0">
                          <a:solidFill>
                            <a:srgbClr val="3333FF"/>
                          </a:solidFill>
                          <a:latin typeface="Arial Narrow"/>
                          <a:ea typeface="Times New Roman"/>
                          <a:cs typeface="Times New Roman CYR"/>
                        </a:rPr>
                        <a:t>0,109</a:t>
                      </a:r>
                      <a:endParaRPr lang="ru-RU" sz="1400" b="1" dirty="0">
                        <a:solidFill>
                          <a:srgbClr val="3333FF"/>
                        </a:solidFill>
                        <a:latin typeface="Calibri"/>
                        <a:ea typeface="Calibri"/>
                        <a:cs typeface="Times New Roman"/>
                      </a:endParaRPr>
                    </a:p>
                  </a:txBody>
                  <a:tcPr marL="63525" marR="6352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85000"/>
                      </a:schemeClr>
                    </a:solidFill>
                  </a:tcPr>
                </a:tc>
                <a:tc>
                  <a:txBody>
                    <a:bodyPr/>
                    <a:lstStyle/>
                    <a:p>
                      <a:pPr algn="ctr">
                        <a:lnSpc>
                          <a:spcPct val="115000"/>
                        </a:lnSpc>
                        <a:spcAft>
                          <a:spcPts val="1000"/>
                        </a:spcAft>
                      </a:pPr>
                      <a:r>
                        <a:rPr lang="ru-RU" sz="1400" b="1">
                          <a:solidFill>
                            <a:srgbClr val="002060"/>
                          </a:solidFill>
                          <a:latin typeface="Arial Narrow"/>
                          <a:ea typeface="Times New Roman"/>
                          <a:cs typeface="Times New Roman CYR"/>
                        </a:rPr>
                        <a:t>0,009</a:t>
                      </a:r>
                      <a:endParaRPr lang="ru-RU" sz="1400" b="1">
                        <a:solidFill>
                          <a:srgbClr val="002060"/>
                        </a:solidFill>
                        <a:latin typeface="Calibri"/>
                        <a:ea typeface="Calibri"/>
                        <a:cs typeface="Times New Roman"/>
                      </a:endParaRPr>
                    </a:p>
                  </a:txBody>
                  <a:tcPr marL="63525" marR="6352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85000"/>
                      </a:schemeClr>
                    </a:solidFill>
                  </a:tcPr>
                </a:tc>
                <a:tc>
                  <a:txBody>
                    <a:bodyPr/>
                    <a:lstStyle/>
                    <a:p>
                      <a:pPr algn="ctr">
                        <a:lnSpc>
                          <a:spcPct val="115000"/>
                        </a:lnSpc>
                        <a:spcAft>
                          <a:spcPts val="1000"/>
                        </a:spcAft>
                      </a:pPr>
                      <a:r>
                        <a:rPr lang="ru-RU" sz="1400" b="1" dirty="0">
                          <a:solidFill>
                            <a:srgbClr val="002060"/>
                          </a:solidFill>
                          <a:latin typeface="Arial Narrow"/>
                          <a:ea typeface="Times New Roman"/>
                          <a:cs typeface="Times New Roman CYR"/>
                        </a:rPr>
                        <a:t>0,023</a:t>
                      </a:r>
                      <a:endParaRPr lang="ru-RU" sz="1400" b="1" dirty="0">
                        <a:solidFill>
                          <a:srgbClr val="002060"/>
                        </a:solidFill>
                        <a:latin typeface="Calibri"/>
                        <a:ea typeface="Calibri"/>
                        <a:cs typeface="Times New Roman"/>
                      </a:endParaRPr>
                    </a:p>
                  </a:txBody>
                  <a:tcPr marL="63525" marR="6352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85000"/>
                      </a:schemeClr>
                    </a:solidFill>
                  </a:tcPr>
                </a:tc>
                <a:tc>
                  <a:txBody>
                    <a:bodyPr/>
                    <a:lstStyle/>
                    <a:p>
                      <a:pPr algn="ctr">
                        <a:lnSpc>
                          <a:spcPct val="115000"/>
                        </a:lnSpc>
                        <a:spcAft>
                          <a:spcPts val="1000"/>
                        </a:spcAft>
                      </a:pPr>
                      <a:r>
                        <a:rPr lang="ru-RU" sz="1400" b="1">
                          <a:solidFill>
                            <a:srgbClr val="002060"/>
                          </a:solidFill>
                          <a:latin typeface="Arial Narrow"/>
                          <a:ea typeface="Times New Roman"/>
                          <a:cs typeface="Times New Roman CYR"/>
                        </a:rPr>
                        <a:t>0,000</a:t>
                      </a:r>
                      <a:endParaRPr lang="ru-RU" sz="1400" b="1">
                        <a:solidFill>
                          <a:srgbClr val="002060"/>
                        </a:solidFill>
                        <a:latin typeface="Calibri"/>
                        <a:ea typeface="Calibri"/>
                        <a:cs typeface="Times New Roman"/>
                      </a:endParaRPr>
                    </a:p>
                  </a:txBody>
                  <a:tcPr marL="63525" marR="6352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85000"/>
                      </a:schemeClr>
                    </a:solidFill>
                  </a:tcPr>
                </a:tc>
                <a:tc>
                  <a:txBody>
                    <a:bodyPr/>
                    <a:lstStyle/>
                    <a:p>
                      <a:pPr algn="ctr">
                        <a:lnSpc>
                          <a:spcPct val="115000"/>
                        </a:lnSpc>
                        <a:spcAft>
                          <a:spcPts val="1000"/>
                        </a:spcAft>
                      </a:pPr>
                      <a:r>
                        <a:rPr lang="ru-RU" sz="1400" b="1" dirty="0">
                          <a:solidFill>
                            <a:srgbClr val="002060"/>
                          </a:solidFill>
                          <a:latin typeface="Arial Narrow"/>
                          <a:ea typeface="Times New Roman"/>
                          <a:cs typeface="Times New Roman CYR"/>
                        </a:rPr>
                        <a:t>0,004</a:t>
                      </a:r>
                      <a:endParaRPr lang="ru-RU" sz="1400" b="1" dirty="0">
                        <a:solidFill>
                          <a:srgbClr val="002060"/>
                        </a:solidFill>
                        <a:latin typeface="Calibri"/>
                        <a:ea typeface="Calibri"/>
                        <a:cs typeface="Times New Roman"/>
                      </a:endParaRPr>
                    </a:p>
                  </a:txBody>
                  <a:tcPr marL="63525" marR="6352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85000"/>
                      </a:schemeClr>
                    </a:solidFill>
                  </a:tcPr>
                </a:tc>
                <a:tc>
                  <a:txBody>
                    <a:bodyPr/>
                    <a:lstStyle/>
                    <a:p>
                      <a:pPr algn="ctr">
                        <a:lnSpc>
                          <a:spcPct val="115000"/>
                        </a:lnSpc>
                        <a:spcAft>
                          <a:spcPts val="1000"/>
                        </a:spcAft>
                      </a:pPr>
                      <a:r>
                        <a:rPr lang="ru-RU" sz="1400" b="1" i="1" dirty="0">
                          <a:solidFill>
                            <a:srgbClr val="3333FF"/>
                          </a:solidFill>
                          <a:latin typeface="Arial Narrow"/>
                          <a:ea typeface="Times New Roman"/>
                          <a:cs typeface="Times New Roman CYR"/>
                        </a:rPr>
                        <a:t>0,114</a:t>
                      </a:r>
                      <a:endParaRPr lang="ru-RU" sz="1400" b="1" dirty="0">
                        <a:solidFill>
                          <a:srgbClr val="3333FF"/>
                        </a:solidFill>
                        <a:latin typeface="Calibri"/>
                        <a:ea typeface="Calibri"/>
                        <a:cs typeface="Times New Roman"/>
                      </a:endParaRPr>
                    </a:p>
                  </a:txBody>
                  <a:tcPr marL="63525" marR="6352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85000"/>
                      </a:schemeClr>
                    </a:solidFill>
                  </a:tcPr>
                </a:tc>
                <a:tc>
                  <a:txBody>
                    <a:bodyPr/>
                    <a:lstStyle/>
                    <a:p>
                      <a:pPr algn="ctr">
                        <a:lnSpc>
                          <a:spcPct val="115000"/>
                        </a:lnSpc>
                        <a:spcAft>
                          <a:spcPts val="1000"/>
                        </a:spcAft>
                      </a:pPr>
                      <a:r>
                        <a:rPr lang="ru-RU" sz="1400" b="1">
                          <a:solidFill>
                            <a:srgbClr val="002060"/>
                          </a:solidFill>
                          <a:latin typeface="Arial Narrow"/>
                          <a:ea typeface="Times New Roman"/>
                          <a:cs typeface="Times New Roman CYR"/>
                        </a:rPr>
                        <a:t>0,013</a:t>
                      </a:r>
                      <a:endParaRPr lang="ru-RU" sz="1400" b="1">
                        <a:solidFill>
                          <a:srgbClr val="002060"/>
                        </a:solidFill>
                        <a:latin typeface="Calibri"/>
                        <a:ea typeface="Calibri"/>
                        <a:cs typeface="Times New Roman"/>
                      </a:endParaRPr>
                    </a:p>
                  </a:txBody>
                  <a:tcPr marL="63525" marR="6352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85000"/>
                      </a:schemeClr>
                    </a:solidFill>
                  </a:tcPr>
                </a:tc>
                <a:tc>
                  <a:txBody>
                    <a:bodyPr/>
                    <a:lstStyle/>
                    <a:p>
                      <a:pPr algn="ctr">
                        <a:lnSpc>
                          <a:spcPct val="115000"/>
                        </a:lnSpc>
                        <a:spcAft>
                          <a:spcPts val="1000"/>
                        </a:spcAft>
                      </a:pPr>
                      <a:r>
                        <a:rPr lang="ru-RU" sz="1400" b="1">
                          <a:solidFill>
                            <a:srgbClr val="002060"/>
                          </a:solidFill>
                          <a:latin typeface="Arial Narrow"/>
                          <a:ea typeface="Times New Roman"/>
                          <a:cs typeface="Times New Roman"/>
                        </a:rPr>
                        <a:t>-</a:t>
                      </a:r>
                      <a:endParaRPr lang="ru-RU" sz="1400" b="1">
                        <a:solidFill>
                          <a:srgbClr val="002060"/>
                        </a:solidFill>
                        <a:latin typeface="Calibri"/>
                        <a:ea typeface="Calibri"/>
                        <a:cs typeface="Times New Roman"/>
                      </a:endParaRPr>
                    </a:p>
                  </a:txBody>
                  <a:tcPr marL="63525" marR="63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85000"/>
                      </a:schemeClr>
                    </a:solidFill>
                  </a:tcPr>
                </a:tc>
                <a:tc>
                  <a:txBody>
                    <a:bodyPr/>
                    <a:lstStyle/>
                    <a:p>
                      <a:pPr algn="ctr">
                        <a:lnSpc>
                          <a:spcPct val="115000"/>
                        </a:lnSpc>
                        <a:spcAft>
                          <a:spcPts val="1000"/>
                        </a:spcAft>
                      </a:pPr>
                      <a:r>
                        <a:rPr lang="ru-RU" sz="1400" b="1">
                          <a:solidFill>
                            <a:srgbClr val="002060"/>
                          </a:solidFill>
                          <a:latin typeface="Arial Narrow"/>
                          <a:ea typeface="Times New Roman"/>
                          <a:cs typeface="Times New Roman"/>
                        </a:rPr>
                        <a:t>-</a:t>
                      </a:r>
                      <a:endParaRPr lang="ru-RU" sz="1400" b="1">
                        <a:solidFill>
                          <a:srgbClr val="002060"/>
                        </a:solidFill>
                        <a:latin typeface="Calibri"/>
                        <a:ea typeface="Calibri"/>
                        <a:cs typeface="Times New Roman"/>
                      </a:endParaRPr>
                    </a:p>
                  </a:txBody>
                  <a:tcPr marL="63525" marR="63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85000"/>
                      </a:schemeClr>
                    </a:solidFill>
                  </a:tcPr>
                </a:tc>
              </a:tr>
              <a:tr h="334866">
                <a:tc>
                  <a:txBody>
                    <a:bodyPr/>
                    <a:lstStyle/>
                    <a:p>
                      <a:pPr algn="ctr">
                        <a:lnSpc>
                          <a:spcPct val="115000"/>
                        </a:lnSpc>
                        <a:spcAft>
                          <a:spcPts val="1000"/>
                        </a:spcAft>
                      </a:pPr>
                      <a:r>
                        <a:rPr lang="ru-RU" sz="1400" b="1">
                          <a:solidFill>
                            <a:srgbClr val="002060"/>
                          </a:solidFill>
                          <a:latin typeface="Arial Narrow"/>
                          <a:ea typeface="Times New Roman"/>
                          <a:cs typeface="Times New Roman"/>
                        </a:rPr>
                        <a:t>ЗОС</a:t>
                      </a:r>
                      <a:endParaRPr lang="ru-RU" sz="1400" b="1">
                        <a:solidFill>
                          <a:srgbClr val="002060"/>
                        </a:solidFill>
                        <a:latin typeface="Calibri"/>
                        <a:ea typeface="Calibri"/>
                        <a:cs typeface="Times New Roman"/>
                      </a:endParaRPr>
                    </a:p>
                  </a:txBody>
                  <a:tcPr marL="63525" marR="63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85000"/>
                      </a:schemeClr>
                    </a:solidFill>
                  </a:tcPr>
                </a:tc>
                <a:tc>
                  <a:txBody>
                    <a:bodyPr/>
                    <a:lstStyle/>
                    <a:p>
                      <a:pPr algn="ctr">
                        <a:lnSpc>
                          <a:spcPct val="115000"/>
                        </a:lnSpc>
                        <a:spcAft>
                          <a:spcPts val="1000"/>
                        </a:spcAft>
                      </a:pPr>
                      <a:r>
                        <a:rPr lang="ru-RU" sz="1400" b="1">
                          <a:solidFill>
                            <a:srgbClr val="002060"/>
                          </a:solidFill>
                          <a:latin typeface="Arial Narrow"/>
                          <a:ea typeface="Times New Roman"/>
                          <a:cs typeface="Times New Roman CYR"/>
                        </a:rPr>
                        <a:t>0,000</a:t>
                      </a:r>
                      <a:endParaRPr lang="ru-RU" sz="1400" b="1">
                        <a:solidFill>
                          <a:srgbClr val="002060"/>
                        </a:solidFill>
                        <a:latin typeface="Calibri"/>
                        <a:ea typeface="Calibri"/>
                        <a:cs typeface="Times New Roman"/>
                      </a:endParaRPr>
                    </a:p>
                  </a:txBody>
                  <a:tcPr marL="63525" marR="6352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85000"/>
                      </a:schemeClr>
                    </a:solidFill>
                  </a:tcPr>
                </a:tc>
                <a:tc>
                  <a:txBody>
                    <a:bodyPr/>
                    <a:lstStyle/>
                    <a:p>
                      <a:pPr algn="ctr">
                        <a:lnSpc>
                          <a:spcPct val="115000"/>
                        </a:lnSpc>
                        <a:spcAft>
                          <a:spcPts val="1000"/>
                        </a:spcAft>
                      </a:pPr>
                      <a:r>
                        <a:rPr lang="ru-RU" sz="1400" b="1">
                          <a:solidFill>
                            <a:srgbClr val="002060"/>
                          </a:solidFill>
                          <a:latin typeface="Arial Narrow"/>
                          <a:ea typeface="Times New Roman"/>
                          <a:cs typeface="Times New Roman CYR"/>
                        </a:rPr>
                        <a:t>0,025</a:t>
                      </a:r>
                      <a:endParaRPr lang="ru-RU" sz="1400" b="1">
                        <a:solidFill>
                          <a:srgbClr val="002060"/>
                        </a:solidFill>
                        <a:latin typeface="Calibri"/>
                        <a:ea typeface="Calibri"/>
                        <a:cs typeface="Times New Roman"/>
                      </a:endParaRPr>
                    </a:p>
                  </a:txBody>
                  <a:tcPr marL="63525" marR="6352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85000"/>
                      </a:schemeClr>
                    </a:solidFill>
                  </a:tcPr>
                </a:tc>
                <a:tc>
                  <a:txBody>
                    <a:bodyPr/>
                    <a:lstStyle/>
                    <a:p>
                      <a:pPr algn="ctr">
                        <a:lnSpc>
                          <a:spcPct val="115000"/>
                        </a:lnSpc>
                        <a:spcAft>
                          <a:spcPts val="1000"/>
                        </a:spcAft>
                      </a:pPr>
                      <a:r>
                        <a:rPr lang="ru-RU" sz="1400" b="1">
                          <a:solidFill>
                            <a:srgbClr val="002060"/>
                          </a:solidFill>
                          <a:latin typeface="Arial Narrow"/>
                          <a:ea typeface="Times New Roman"/>
                          <a:cs typeface="Times New Roman CYR"/>
                        </a:rPr>
                        <a:t>0,001</a:t>
                      </a:r>
                      <a:endParaRPr lang="ru-RU" sz="1400" b="1">
                        <a:solidFill>
                          <a:srgbClr val="002060"/>
                        </a:solidFill>
                        <a:latin typeface="Calibri"/>
                        <a:ea typeface="Calibri"/>
                        <a:cs typeface="Times New Roman"/>
                      </a:endParaRPr>
                    </a:p>
                  </a:txBody>
                  <a:tcPr marL="63525" marR="6352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85000"/>
                      </a:schemeClr>
                    </a:solidFill>
                  </a:tcPr>
                </a:tc>
                <a:tc>
                  <a:txBody>
                    <a:bodyPr/>
                    <a:lstStyle/>
                    <a:p>
                      <a:pPr algn="ctr">
                        <a:lnSpc>
                          <a:spcPct val="115000"/>
                        </a:lnSpc>
                        <a:spcAft>
                          <a:spcPts val="1000"/>
                        </a:spcAft>
                      </a:pPr>
                      <a:r>
                        <a:rPr lang="ru-RU" sz="1400" b="1">
                          <a:solidFill>
                            <a:srgbClr val="002060"/>
                          </a:solidFill>
                          <a:latin typeface="Arial Narrow"/>
                          <a:ea typeface="Times New Roman"/>
                          <a:cs typeface="Times New Roman CYR"/>
                        </a:rPr>
                        <a:t>0,000</a:t>
                      </a:r>
                      <a:endParaRPr lang="ru-RU" sz="1400" b="1">
                        <a:solidFill>
                          <a:srgbClr val="002060"/>
                        </a:solidFill>
                        <a:latin typeface="Calibri"/>
                        <a:ea typeface="Calibri"/>
                        <a:cs typeface="Times New Roman"/>
                      </a:endParaRPr>
                    </a:p>
                  </a:txBody>
                  <a:tcPr marL="63525" marR="6352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85000"/>
                      </a:schemeClr>
                    </a:solidFill>
                  </a:tcPr>
                </a:tc>
                <a:tc>
                  <a:txBody>
                    <a:bodyPr/>
                    <a:lstStyle/>
                    <a:p>
                      <a:pPr algn="ctr">
                        <a:lnSpc>
                          <a:spcPct val="115000"/>
                        </a:lnSpc>
                        <a:spcAft>
                          <a:spcPts val="1000"/>
                        </a:spcAft>
                      </a:pPr>
                      <a:r>
                        <a:rPr lang="ru-RU" sz="1400" b="1" dirty="0">
                          <a:solidFill>
                            <a:srgbClr val="002060"/>
                          </a:solidFill>
                          <a:latin typeface="Arial Narrow"/>
                          <a:ea typeface="Times New Roman"/>
                          <a:cs typeface="Times New Roman CYR"/>
                        </a:rPr>
                        <a:t>0,020</a:t>
                      </a:r>
                      <a:endParaRPr lang="ru-RU" sz="1400" b="1" dirty="0">
                        <a:solidFill>
                          <a:srgbClr val="002060"/>
                        </a:solidFill>
                        <a:latin typeface="Calibri"/>
                        <a:ea typeface="Calibri"/>
                        <a:cs typeface="Times New Roman"/>
                      </a:endParaRPr>
                    </a:p>
                  </a:txBody>
                  <a:tcPr marL="63525" marR="6352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85000"/>
                      </a:schemeClr>
                    </a:solidFill>
                  </a:tcPr>
                </a:tc>
                <a:tc>
                  <a:txBody>
                    <a:bodyPr/>
                    <a:lstStyle/>
                    <a:p>
                      <a:pPr algn="ctr">
                        <a:lnSpc>
                          <a:spcPct val="115000"/>
                        </a:lnSpc>
                        <a:spcAft>
                          <a:spcPts val="1000"/>
                        </a:spcAft>
                      </a:pPr>
                      <a:r>
                        <a:rPr lang="ru-RU" sz="1400" b="1" u="sng" dirty="0">
                          <a:solidFill>
                            <a:srgbClr val="FF0000"/>
                          </a:solidFill>
                          <a:latin typeface="Arial Narrow"/>
                          <a:ea typeface="Times New Roman"/>
                          <a:cs typeface="Times New Roman CYR"/>
                        </a:rPr>
                        <a:t>0,365</a:t>
                      </a:r>
                      <a:endParaRPr lang="ru-RU" sz="1400" b="1" dirty="0">
                        <a:solidFill>
                          <a:srgbClr val="FF0000"/>
                        </a:solidFill>
                        <a:latin typeface="Calibri"/>
                        <a:ea typeface="Calibri"/>
                        <a:cs typeface="Times New Roman"/>
                      </a:endParaRPr>
                    </a:p>
                  </a:txBody>
                  <a:tcPr marL="63525" marR="6352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85000"/>
                      </a:schemeClr>
                    </a:solidFill>
                  </a:tcPr>
                </a:tc>
                <a:tc>
                  <a:txBody>
                    <a:bodyPr/>
                    <a:lstStyle/>
                    <a:p>
                      <a:pPr algn="ctr">
                        <a:lnSpc>
                          <a:spcPct val="115000"/>
                        </a:lnSpc>
                        <a:spcAft>
                          <a:spcPts val="1000"/>
                        </a:spcAft>
                      </a:pPr>
                      <a:r>
                        <a:rPr lang="ru-RU" sz="1400" b="1" i="1" dirty="0">
                          <a:solidFill>
                            <a:srgbClr val="3333FF"/>
                          </a:solidFill>
                          <a:latin typeface="Arial Narrow"/>
                          <a:ea typeface="Times New Roman"/>
                          <a:cs typeface="Times New Roman CYR"/>
                        </a:rPr>
                        <a:t>0,202</a:t>
                      </a:r>
                      <a:endParaRPr lang="ru-RU" sz="1400" b="1" dirty="0">
                        <a:solidFill>
                          <a:srgbClr val="3333FF"/>
                        </a:solidFill>
                        <a:latin typeface="Calibri"/>
                        <a:ea typeface="Calibri"/>
                        <a:cs typeface="Times New Roman"/>
                      </a:endParaRPr>
                    </a:p>
                  </a:txBody>
                  <a:tcPr marL="63525" marR="6352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85000"/>
                      </a:schemeClr>
                    </a:solidFill>
                  </a:tcPr>
                </a:tc>
                <a:tc>
                  <a:txBody>
                    <a:bodyPr/>
                    <a:lstStyle/>
                    <a:p>
                      <a:pPr algn="ctr">
                        <a:lnSpc>
                          <a:spcPct val="115000"/>
                        </a:lnSpc>
                        <a:spcAft>
                          <a:spcPts val="1000"/>
                        </a:spcAft>
                      </a:pPr>
                      <a:r>
                        <a:rPr lang="ru-RU" sz="1400" b="1" dirty="0">
                          <a:solidFill>
                            <a:srgbClr val="002060"/>
                          </a:solidFill>
                          <a:latin typeface="Arial Narrow"/>
                          <a:ea typeface="Times New Roman"/>
                          <a:cs typeface="Times New Roman CYR"/>
                        </a:rPr>
                        <a:t>0,011</a:t>
                      </a:r>
                      <a:endParaRPr lang="ru-RU" sz="1400" b="1" dirty="0">
                        <a:solidFill>
                          <a:srgbClr val="002060"/>
                        </a:solidFill>
                        <a:latin typeface="Calibri"/>
                        <a:ea typeface="Calibri"/>
                        <a:cs typeface="Times New Roman"/>
                      </a:endParaRPr>
                    </a:p>
                  </a:txBody>
                  <a:tcPr marL="63525" marR="6352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85000"/>
                      </a:schemeClr>
                    </a:solidFill>
                  </a:tcPr>
                </a:tc>
                <a:tc>
                  <a:txBody>
                    <a:bodyPr/>
                    <a:lstStyle/>
                    <a:p>
                      <a:pPr algn="ctr">
                        <a:lnSpc>
                          <a:spcPct val="115000"/>
                        </a:lnSpc>
                        <a:spcAft>
                          <a:spcPts val="1000"/>
                        </a:spcAft>
                      </a:pPr>
                      <a:r>
                        <a:rPr lang="ru-RU" sz="1400" b="1" dirty="0">
                          <a:solidFill>
                            <a:srgbClr val="002060"/>
                          </a:solidFill>
                          <a:latin typeface="Arial Narrow"/>
                          <a:ea typeface="Times New Roman"/>
                          <a:cs typeface="Times New Roman CYR"/>
                        </a:rPr>
                        <a:t>-</a:t>
                      </a:r>
                      <a:endParaRPr lang="ru-RU" sz="1400" b="1" dirty="0">
                        <a:solidFill>
                          <a:srgbClr val="002060"/>
                        </a:solidFill>
                        <a:latin typeface="Calibri"/>
                        <a:ea typeface="Calibri"/>
                        <a:cs typeface="Times New Roman"/>
                      </a:endParaRPr>
                    </a:p>
                  </a:txBody>
                  <a:tcPr marL="63525" marR="6352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85000"/>
                      </a:schemeClr>
                    </a:solidFill>
                  </a:tcPr>
                </a:tc>
                <a:tc>
                  <a:txBody>
                    <a:bodyPr/>
                    <a:lstStyle/>
                    <a:p>
                      <a:pPr algn="ctr">
                        <a:lnSpc>
                          <a:spcPct val="115000"/>
                        </a:lnSpc>
                        <a:spcAft>
                          <a:spcPts val="1000"/>
                        </a:spcAft>
                      </a:pPr>
                      <a:r>
                        <a:rPr lang="ru-RU" sz="1400" b="1" dirty="0">
                          <a:solidFill>
                            <a:srgbClr val="002060"/>
                          </a:solidFill>
                          <a:latin typeface="Arial Narrow"/>
                          <a:ea typeface="Times New Roman"/>
                          <a:cs typeface="Times New Roman"/>
                        </a:rPr>
                        <a:t>-</a:t>
                      </a:r>
                      <a:endParaRPr lang="ru-RU" sz="1400" b="1" dirty="0">
                        <a:solidFill>
                          <a:srgbClr val="002060"/>
                        </a:solidFill>
                        <a:latin typeface="Calibri"/>
                        <a:ea typeface="Calibri"/>
                        <a:cs typeface="Times New Roman"/>
                      </a:endParaRPr>
                    </a:p>
                  </a:txBody>
                  <a:tcPr marL="63525" marR="63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85000"/>
                      </a:schemeClr>
                    </a:solidFill>
                  </a:tcPr>
                </a:tc>
                <a:tc>
                  <a:txBody>
                    <a:bodyPr/>
                    <a:lstStyle/>
                    <a:p>
                      <a:pPr algn="ctr">
                        <a:lnSpc>
                          <a:spcPct val="115000"/>
                        </a:lnSpc>
                        <a:spcAft>
                          <a:spcPts val="1000"/>
                        </a:spcAft>
                      </a:pPr>
                      <a:r>
                        <a:rPr lang="ru-RU" sz="1400" b="1" dirty="0">
                          <a:solidFill>
                            <a:srgbClr val="002060"/>
                          </a:solidFill>
                          <a:latin typeface="Arial Narrow"/>
                          <a:ea typeface="Times New Roman"/>
                          <a:cs typeface="Times New Roman"/>
                        </a:rPr>
                        <a:t>-</a:t>
                      </a:r>
                      <a:endParaRPr lang="ru-RU" sz="1400" b="1" dirty="0">
                        <a:solidFill>
                          <a:srgbClr val="002060"/>
                        </a:solidFill>
                        <a:latin typeface="Calibri"/>
                        <a:ea typeface="Calibri"/>
                        <a:cs typeface="Times New Roman"/>
                      </a:endParaRPr>
                    </a:p>
                  </a:txBody>
                  <a:tcPr marL="63525" marR="63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85000"/>
                      </a:schemeClr>
                    </a:solidFill>
                  </a:tcPr>
                </a:tc>
              </a:tr>
              <a:tr h="334866">
                <a:tc>
                  <a:txBody>
                    <a:bodyPr/>
                    <a:lstStyle/>
                    <a:p>
                      <a:pPr algn="ctr">
                        <a:lnSpc>
                          <a:spcPct val="115000"/>
                        </a:lnSpc>
                        <a:spcAft>
                          <a:spcPts val="1000"/>
                        </a:spcAft>
                      </a:pPr>
                      <a:r>
                        <a:rPr lang="ru-RU" sz="1400" b="1">
                          <a:solidFill>
                            <a:srgbClr val="002060"/>
                          </a:solidFill>
                          <a:latin typeface="Arial Narrow"/>
                          <a:ea typeface="Times New Roman"/>
                          <a:cs typeface="Times New Roman"/>
                        </a:rPr>
                        <a:t>ЮБОС</a:t>
                      </a:r>
                      <a:endParaRPr lang="ru-RU" sz="1400" b="1">
                        <a:solidFill>
                          <a:srgbClr val="002060"/>
                        </a:solidFill>
                        <a:latin typeface="Calibri"/>
                        <a:ea typeface="Calibri"/>
                        <a:cs typeface="Times New Roman"/>
                      </a:endParaRPr>
                    </a:p>
                  </a:txBody>
                  <a:tcPr marL="63525" marR="63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85000"/>
                      </a:schemeClr>
                    </a:solidFill>
                  </a:tcPr>
                </a:tc>
                <a:tc>
                  <a:txBody>
                    <a:bodyPr/>
                    <a:lstStyle/>
                    <a:p>
                      <a:pPr algn="ctr">
                        <a:lnSpc>
                          <a:spcPct val="115000"/>
                        </a:lnSpc>
                        <a:spcAft>
                          <a:spcPts val="1000"/>
                        </a:spcAft>
                      </a:pPr>
                      <a:r>
                        <a:rPr lang="ru-RU" sz="1400" b="1">
                          <a:solidFill>
                            <a:srgbClr val="002060"/>
                          </a:solidFill>
                          <a:latin typeface="Arial Narrow"/>
                          <a:ea typeface="Times New Roman"/>
                          <a:cs typeface="Times New Roman CYR"/>
                        </a:rPr>
                        <a:t>0,000</a:t>
                      </a:r>
                      <a:endParaRPr lang="ru-RU" sz="1400" b="1">
                        <a:solidFill>
                          <a:srgbClr val="002060"/>
                        </a:solidFill>
                        <a:latin typeface="Calibri"/>
                        <a:ea typeface="Calibri"/>
                        <a:cs typeface="Times New Roman"/>
                      </a:endParaRPr>
                    </a:p>
                  </a:txBody>
                  <a:tcPr marL="63525" marR="6352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85000"/>
                      </a:schemeClr>
                    </a:solidFill>
                  </a:tcPr>
                </a:tc>
                <a:tc>
                  <a:txBody>
                    <a:bodyPr/>
                    <a:lstStyle/>
                    <a:p>
                      <a:pPr algn="ctr">
                        <a:lnSpc>
                          <a:spcPct val="115000"/>
                        </a:lnSpc>
                        <a:spcAft>
                          <a:spcPts val="1000"/>
                        </a:spcAft>
                      </a:pPr>
                      <a:r>
                        <a:rPr lang="ru-RU" sz="1400" b="1">
                          <a:solidFill>
                            <a:srgbClr val="002060"/>
                          </a:solidFill>
                          <a:latin typeface="Arial Narrow"/>
                          <a:ea typeface="Times New Roman"/>
                          <a:cs typeface="Times New Roman CYR"/>
                        </a:rPr>
                        <a:t>0,000</a:t>
                      </a:r>
                      <a:endParaRPr lang="ru-RU" sz="1400" b="1">
                        <a:solidFill>
                          <a:srgbClr val="002060"/>
                        </a:solidFill>
                        <a:latin typeface="Calibri"/>
                        <a:ea typeface="Calibri"/>
                        <a:cs typeface="Times New Roman"/>
                      </a:endParaRPr>
                    </a:p>
                  </a:txBody>
                  <a:tcPr marL="63525" marR="6352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85000"/>
                      </a:schemeClr>
                    </a:solidFill>
                  </a:tcPr>
                </a:tc>
                <a:tc>
                  <a:txBody>
                    <a:bodyPr/>
                    <a:lstStyle/>
                    <a:p>
                      <a:pPr algn="ctr">
                        <a:lnSpc>
                          <a:spcPct val="115000"/>
                        </a:lnSpc>
                        <a:spcAft>
                          <a:spcPts val="1000"/>
                        </a:spcAft>
                      </a:pPr>
                      <a:r>
                        <a:rPr lang="ru-RU" sz="1400" b="1">
                          <a:solidFill>
                            <a:srgbClr val="002060"/>
                          </a:solidFill>
                          <a:latin typeface="Arial Narrow"/>
                          <a:ea typeface="Times New Roman"/>
                          <a:cs typeface="Times New Roman CYR"/>
                        </a:rPr>
                        <a:t>0,008</a:t>
                      </a:r>
                      <a:endParaRPr lang="ru-RU" sz="1400" b="1">
                        <a:solidFill>
                          <a:srgbClr val="002060"/>
                        </a:solidFill>
                        <a:latin typeface="Calibri"/>
                        <a:ea typeface="Calibri"/>
                        <a:cs typeface="Times New Roman"/>
                      </a:endParaRPr>
                    </a:p>
                  </a:txBody>
                  <a:tcPr marL="63525" marR="6352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85000"/>
                      </a:schemeClr>
                    </a:solidFill>
                  </a:tcPr>
                </a:tc>
                <a:tc>
                  <a:txBody>
                    <a:bodyPr/>
                    <a:lstStyle/>
                    <a:p>
                      <a:pPr algn="ctr">
                        <a:lnSpc>
                          <a:spcPct val="115000"/>
                        </a:lnSpc>
                        <a:spcAft>
                          <a:spcPts val="1000"/>
                        </a:spcAft>
                      </a:pPr>
                      <a:r>
                        <a:rPr lang="ru-RU" sz="1400" b="1">
                          <a:solidFill>
                            <a:srgbClr val="002060"/>
                          </a:solidFill>
                          <a:latin typeface="Arial Narrow"/>
                          <a:ea typeface="Times New Roman"/>
                          <a:cs typeface="Times New Roman CYR"/>
                        </a:rPr>
                        <a:t>0,046</a:t>
                      </a:r>
                      <a:endParaRPr lang="ru-RU" sz="1400" b="1">
                        <a:solidFill>
                          <a:srgbClr val="002060"/>
                        </a:solidFill>
                        <a:latin typeface="Calibri"/>
                        <a:ea typeface="Calibri"/>
                        <a:cs typeface="Times New Roman"/>
                      </a:endParaRPr>
                    </a:p>
                  </a:txBody>
                  <a:tcPr marL="63525" marR="6352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85000"/>
                      </a:schemeClr>
                    </a:solidFill>
                  </a:tcPr>
                </a:tc>
                <a:tc>
                  <a:txBody>
                    <a:bodyPr/>
                    <a:lstStyle/>
                    <a:p>
                      <a:pPr algn="ctr">
                        <a:lnSpc>
                          <a:spcPct val="115000"/>
                        </a:lnSpc>
                        <a:spcAft>
                          <a:spcPts val="1000"/>
                        </a:spcAft>
                      </a:pPr>
                      <a:r>
                        <a:rPr lang="ru-RU" sz="1400" b="1" i="1" dirty="0">
                          <a:solidFill>
                            <a:srgbClr val="3333FF"/>
                          </a:solidFill>
                          <a:latin typeface="Arial Narrow"/>
                          <a:ea typeface="Times New Roman"/>
                          <a:cs typeface="Times New Roman CYR"/>
                        </a:rPr>
                        <a:t>0,273</a:t>
                      </a:r>
                      <a:endParaRPr lang="ru-RU" sz="1400" b="1" dirty="0">
                        <a:solidFill>
                          <a:srgbClr val="3333FF"/>
                        </a:solidFill>
                        <a:latin typeface="Calibri"/>
                        <a:ea typeface="Calibri"/>
                        <a:cs typeface="Times New Roman"/>
                      </a:endParaRPr>
                    </a:p>
                  </a:txBody>
                  <a:tcPr marL="63525" marR="6352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85000"/>
                      </a:schemeClr>
                    </a:solidFill>
                  </a:tcPr>
                </a:tc>
                <a:tc>
                  <a:txBody>
                    <a:bodyPr/>
                    <a:lstStyle/>
                    <a:p>
                      <a:pPr algn="ctr">
                        <a:lnSpc>
                          <a:spcPct val="115000"/>
                        </a:lnSpc>
                        <a:spcAft>
                          <a:spcPts val="1000"/>
                        </a:spcAft>
                      </a:pPr>
                      <a:r>
                        <a:rPr lang="ru-RU" sz="1400" b="1" dirty="0">
                          <a:solidFill>
                            <a:srgbClr val="002060"/>
                          </a:solidFill>
                          <a:latin typeface="Arial Narrow"/>
                          <a:ea typeface="Times New Roman"/>
                          <a:cs typeface="Times New Roman CYR"/>
                        </a:rPr>
                        <a:t>0,025</a:t>
                      </a:r>
                      <a:endParaRPr lang="ru-RU" sz="1400" b="1" dirty="0">
                        <a:solidFill>
                          <a:srgbClr val="002060"/>
                        </a:solidFill>
                        <a:latin typeface="Calibri"/>
                        <a:ea typeface="Calibri"/>
                        <a:cs typeface="Times New Roman"/>
                      </a:endParaRPr>
                    </a:p>
                  </a:txBody>
                  <a:tcPr marL="63525" marR="6352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85000"/>
                      </a:schemeClr>
                    </a:solidFill>
                  </a:tcPr>
                </a:tc>
                <a:tc>
                  <a:txBody>
                    <a:bodyPr/>
                    <a:lstStyle/>
                    <a:p>
                      <a:pPr algn="ctr">
                        <a:lnSpc>
                          <a:spcPct val="115000"/>
                        </a:lnSpc>
                        <a:spcAft>
                          <a:spcPts val="1000"/>
                        </a:spcAft>
                      </a:pPr>
                      <a:r>
                        <a:rPr lang="ru-RU" sz="1400" b="1" u="sng" dirty="0">
                          <a:solidFill>
                            <a:srgbClr val="FF0000"/>
                          </a:solidFill>
                          <a:latin typeface="Arial Narrow"/>
                          <a:ea typeface="Times New Roman"/>
                          <a:cs typeface="Times New Roman CYR"/>
                        </a:rPr>
                        <a:t>0,417</a:t>
                      </a:r>
                      <a:endParaRPr lang="ru-RU" sz="1400" b="1" dirty="0">
                        <a:solidFill>
                          <a:srgbClr val="FF0000"/>
                        </a:solidFill>
                        <a:latin typeface="Calibri"/>
                        <a:ea typeface="Calibri"/>
                        <a:cs typeface="Times New Roman"/>
                      </a:endParaRPr>
                    </a:p>
                  </a:txBody>
                  <a:tcPr marL="63525" marR="6352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85000"/>
                      </a:schemeClr>
                    </a:solidFill>
                  </a:tcPr>
                </a:tc>
                <a:tc>
                  <a:txBody>
                    <a:bodyPr/>
                    <a:lstStyle/>
                    <a:p>
                      <a:pPr algn="ctr">
                        <a:lnSpc>
                          <a:spcPct val="115000"/>
                        </a:lnSpc>
                        <a:spcAft>
                          <a:spcPts val="1000"/>
                        </a:spcAft>
                      </a:pPr>
                      <a:r>
                        <a:rPr lang="ru-RU" sz="1400" b="1" dirty="0">
                          <a:solidFill>
                            <a:srgbClr val="002060"/>
                          </a:solidFill>
                          <a:latin typeface="Arial Narrow"/>
                          <a:ea typeface="Times New Roman"/>
                          <a:cs typeface="Times New Roman CYR"/>
                        </a:rPr>
                        <a:t>-</a:t>
                      </a:r>
                      <a:endParaRPr lang="ru-RU" sz="1400" b="1" dirty="0">
                        <a:solidFill>
                          <a:srgbClr val="002060"/>
                        </a:solidFill>
                        <a:latin typeface="Calibri"/>
                        <a:ea typeface="Calibri"/>
                        <a:cs typeface="Times New Roman"/>
                      </a:endParaRPr>
                    </a:p>
                  </a:txBody>
                  <a:tcPr marL="63525" marR="6352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85000"/>
                      </a:schemeClr>
                    </a:solidFill>
                  </a:tcPr>
                </a:tc>
                <a:tc>
                  <a:txBody>
                    <a:bodyPr/>
                    <a:lstStyle/>
                    <a:p>
                      <a:pPr algn="ctr">
                        <a:lnSpc>
                          <a:spcPct val="115000"/>
                        </a:lnSpc>
                        <a:spcAft>
                          <a:spcPts val="1000"/>
                        </a:spcAft>
                      </a:pPr>
                      <a:r>
                        <a:rPr lang="ru-RU" sz="1400" b="1" dirty="0">
                          <a:solidFill>
                            <a:srgbClr val="002060"/>
                          </a:solidFill>
                          <a:latin typeface="Arial Narrow"/>
                          <a:ea typeface="Times New Roman"/>
                          <a:cs typeface="Times New Roman CYR"/>
                        </a:rPr>
                        <a:t>-</a:t>
                      </a:r>
                      <a:endParaRPr lang="ru-RU" sz="1400" b="1" dirty="0">
                        <a:solidFill>
                          <a:srgbClr val="002060"/>
                        </a:solidFill>
                        <a:latin typeface="Calibri"/>
                        <a:ea typeface="Calibri"/>
                        <a:cs typeface="Times New Roman"/>
                      </a:endParaRPr>
                    </a:p>
                  </a:txBody>
                  <a:tcPr marL="63525" marR="6352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85000"/>
                      </a:schemeClr>
                    </a:solidFill>
                  </a:tcPr>
                </a:tc>
                <a:tc>
                  <a:txBody>
                    <a:bodyPr/>
                    <a:lstStyle/>
                    <a:p>
                      <a:pPr algn="ctr">
                        <a:lnSpc>
                          <a:spcPct val="115000"/>
                        </a:lnSpc>
                        <a:spcAft>
                          <a:spcPts val="1000"/>
                        </a:spcAft>
                      </a:pPr>
                      <a:r>
                        <a:rPr lang="ru-RU" sz="1400" b="1">
                          <a:solidFill>
                            <a:srgbClr val="002060"/>
                          </a:solidFill>
                          <a:latin typeface="Arial Narrow"/>
                          <a:ea typeface="Times New Roman"/>
                          <a:cs typeface="Times New Roman"/>
                        </a:rPr>
                        <a:t>-</a:t>
                      </a:r>
                      <a:endParaRPr lang="ru-RU" sz="1400" b="1">
                        <a:solidFill>
                          <a:srgbClr val="002060"/>
                        </a:solidFill>
                        <a:latin typeface="Calibri"/>
                        <a:ea typeface="Calibri"/>
                        <a:cs typeface="Times New Roman"/>
                      </a:endParaRPr>
                    </a:p>
                  </a:txBody>
                  <a:tcPr marL="63525" marR="63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85000"/>
                      </a:schemeClr>
                    </a:solidFill>
                  </a:tcPr>
                </a:tc>
                <a:tc>
                  <a:txBody>
                    <a:bodyPr/>
                    <a:lstStyle/>
                    <a:p>
                      <a:pPr algn="ctr">
                        <a:lnSpc>
                          <a:spcPct val="115000"/>
                        </a:lnSpc>
                        <a:spcAft>
                          <a:spcPts val="1000"/>
                        </a:spcAft>
                      </a:pPr>
                      <a:r>
                        <a:rPr lang="ru-RU" sz="1400" b="1" dirty="0">
                          <a:solidFill>
                            <a:srgbClr val="002060"/>
                          </a:solidFill>
                          <a:latin typeface="Arial Narrow"/>
                          <a:ea typeface="Times New Roman"/>
                          <a:cs typeface="Times New Roman"/>
                        </a:rPr>
                        <a:t>-</a:t>
                      </a:r>
                      <a:endParaRPr lang="ru-RU" sz="1400" b="1" dirty="0">
                        <a:solidFill>
                          <a:srgbClr val="002060"/>
                        </a:solidFill>
                        <a:latin typeface="Calibri"/>
                        <a:ea typeface="Calibri"/>
                        <a:cs typeface="Times New Roman"/>
                      </a:endParaRPr>
                    </a:p>
                  </a:txBody>
                  <a:tcPr marL="63525" marR="63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85000"/>
                      </a:schemeClr>
                    </a:solidFill>
                  </a:tcPr>
                </a:tc>
              </a:tr>
              <a:tr h="334866">
                <a:tc>
                  <a:txBody>
                    <a:bodyPr/>
                    <a:lstStyle/>
                    <a:p>
                      <a:pPr algn="ctr">
                        <a:lnSpc>
                          <a:spcPct val="115000"/>
                        </a:lnSpc>
                        <a:spcAft>
                          <a:spcPts val="1000"/>
                        </a:spcAft>
                      </a:pPr>
                      <a:r>
                        <a:rPr lang="ru-RU" sz="1400" b="1">
                          <a:solidFill>
                            <a:srgbClr val="002060"/>
                          </a:solidFill>
                          <a:latin typeface="Arial Narrow"/>
                          <a:ea typeface="Times New Roman"/>
                          <a:cs typeface="Times New Roman"/>
                        </a:rPr>
                        <a:t>ЦСА</a:t>
                      </a:r>
                      <a:endParaRPr lang="ru-RU" sz="1400" b="1">
                        <a:solidFill>
                          <a:srgbClr val="002060"/>
                        </a:solidFill>
                        <a:latin typeface="Calibri"/>
                        <a:ea typeface="Calibri"/>
                        <a:cs typeface="Times New Roman"/>
                      </a:endParaRPr>
                    </a:p>
                  </a:txBody>
                  <a:tcPr marL="63525" marR="63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85000"/>
                      </a:schemeClr>
                    </a:solidFill>
                  </a:tcPr>
                </a:tc>
                <a:tc>
                  <a:txBody>
                    <a:bodyPr/>
                    <a:lstStyle/>
                    <a:p>
                      <a:pPr algn="ctr">
                        <a:lnSpc>
                          <a:spcPct val="115000"/>
                        </a:lnSpc>
                        <a:spcAft>
                          <a:spcPts val="1000"/>
                        </a:spcAft>
                      </a:pPr>
                      <a:r>
                        <a:rPr lang="ru-RU" sz="1400" b="1">
                          <a:solidFill>
                            <a:srgbClr val="002060"/>
                          </a:solidFill>
                          <a:latin typeface="Arial Narrow"/>
                          <a:ea typeface="Times New Roman"/>
                          <a:cs typeface="Times New Roman CYR"/>
                        </a:rPr>
                        <a:t>0,013</a:t>
                      </a:r>
                      <a:endParaRPr lang="ru-RU" sz="1400" b="1">
                        <a:solidFill>
                          <a:srgbClr val="002060"/>
                        </a:solidFill>
                        <a:latin typeface="Calibri"/>
                        <a:ea typeface="Calibri"/>
                        <a:cs typeface="Times New Roman"/>
                      </a:endParaRPr>
                    </a:p>
                  </a:txBody>
                  <a:tcPr marL="63525" marR="6352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85000"/>
                      </a:schemeClr>
                    </a:solidFill>
                  </a:tcPr>
                </a:tc>
                <a:tc>
                  <a:txBody>
                    <a:bodyPr/>
                    <a:lstStyle/>
                    <a:p>
                      <a:pPr algn="ctr">
                        <a:lnSpc>
                          <a:spcPct val="115000"/>
                        </a:lnSpc>
                        <a:spcAft>
                          <a:spcPts val="1000"/>
                        </a:spcAft>
                      </a:pPr>
                      <a:r>
                        <a:rPr lang="ru-RU" sz="1400" b="1">
                          <a:solidFill>
                            <a:srgbClr val="002060"/>
                          </a:solidFill>
                          <a:latin typeface="Arial Narrow"/>
                          <a:ea typeface="Times New Roman"/>
                          <a:cs typeface="Times New Roman CYR"/>
                        </a:rPr>
                        <a:t>0,232</a:t>
                      </a:r>
                      <a:endParaRPr lang="ru-RU" sz="1400" b="1">
                        <a:solidFill>
                          <a:srgbClr val="002060"/>
                        </a:solidFill>
                        <a:latin typeface="Calibri"/>
                        <a:ea typeface="Calibri"/>
                        <a:cs typeface="Times New Roman"/>
                      </a:endParaRPr>
                    </a:p>
                  </a:txBody>
                  <a:tcPr marL="63525" marR="6352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85000"/>
                      </a:schemeClr>
                    </a:solidFill>
                  </a:tcPr>
                </a:tc>
                <a:tc>
                  <a:txBody>
                    <a:bodyPr/>
                    <a:lstStyle/>
                    <a:p>
                      <a:pPr algn="ctr">
                        <a:lnSpc>
                          <a:spcPct val="115000"/>
                        </a:lnSpc>
                        <a:spcAft>
                          <a:spcPts val="1000"/>
                        </a:spcAft>
                      </a:pPr>
                      <a:r>
                        <a:rPr lang="ru-RU" sz="1400" b="1">
                          <a:solidFill>
                            <a:srgbClr val="002060"/>
                          </a:solidFill>
                          <a:latin typeface="Arial Narrow"/>
                          <a:ea typeface="Times New Roman"/>
                          <a:cs typeface="Times New Roman CYR"/>
                        </a:rPr>
                        <a:t>0,005</a:t>
                      </a:r>
                      <a:endParaRPr lang="ru-RU" sz="1400" b="1">
                        <a:solidFill>
                          <a:srgbClr val="002060"/>
                        </a:solidFill>
                        <a:latin typeface="Calibri"/>
                        <a:ea typeface="Calibri"/>
                        <a:cs typeface="Times New Roman"/>
                      </a:endParaRPr>
                    </a:p>
                  </a:txBody>
                  <a:tcPr marL="63525" marR="6352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85000"/>
                      </a:schemeClr>
                    </a:solidFill>
                  </a:tcPr>
                </a:tc>
                <a:tc>
                  <a:txBody>
                    <a:bodyPr/>
                    <a:lstStyle/>
                    <a:p>
                      <a:pPr algn="ctr">
                        <a:lnSpc>
                          <a:spcPct val="115000"/>
                        </a:lnSpc>
                        <a:spcAft>
                          <a:spcPts val="1000"/>
                        </a:spcAft>
                      </a:pPr>
                      <a:r>
                        <a:rPr lang="ru-RU" sz="1400" b="1">
                          <a:solidFill>
                            <a:srgbClr val="002060"/>
                          </a:solidFill>
                          <a:latin typeface="Arial Narrow"/>
                          <a:ea typeface="Times New Roman"/>
                          <a:cs typeface="Times New Roman CYR"/>
                        </a:rPr>
                        <a:t>0,019</a:t>
                      </a:r>
                      <a:endParaRPr lang="ru-RU" sz="1400" b="1">
                        <a:solidFill>
                          <a:srgbClr val="002060"/>
                        </a:solidFill>
                        <a:latin typeface="Calibri"/>
                        <a:ea typeface="Calibri"/>
                        <a:cs typeface="Times New Roman"/>
                      </a:endParaRPr>
                    </a:p>
                  </a:txBody>
                  <a:tcPr marL="63525" marR="6352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85000"/>
                      </a:schemeClr>
                    </a:solidFill>
                  </a:tcPr>
                </a:tc>
                <a:tc>
                  <a:txBody>
                    <a:bodyPr/>
                    <a:lstStyle/>
                    <a:p>
                      <a:pPr algn="ctr">
                        <a:lnSpc>
                          <a:spcPct val="115000"/>
                        </a:lnSpc>
                        <a:spcAft>
                          <a:spcPts val="1000"/>
                        </a:spcAft>
                      </a:pPr>
                      <a:r>
                        <a:rPr lang="ru-RU" sz="1400" b="1" i="1" dirty="0">
                          <a:solidFill>
                            <a:srgbClr val="3333FF"/>
                          </a:solidFill>
                          <a:latin typeface="Arial Narrow"/>
                          <a:ea typeface="Times New Roman"/>
                          <a:cs typeface="Times New Roman CYR"/>
                        </a:rPr>
                        <a:t>0,169</a:t>
                      </a:r>
                      <a:endParaRPr lang="ru-RU" sz="1400" b="1" dirty="0">
                        <a:solidFill>
                          <a:srgbClr val="3333FF"/>
                        </a:solidFill>
                        <a:latin typeface="Calibri"/>
                        <a:ea typeface="Calibri"/>
                        <a:cs typeface="Times New Roman"/>
                      </a:endParaRPr>
                    </a:p>
                  </a:txBody>
                  <a:tcPr marL="63525" marR="6352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85000"/>
                      </a:schemeClr>
                    </a:solidFill>
                  </a:tcPr>
                </a:tc>
                <a:tc>
                  <a:txBody>
                    <a:bodyPr/>
                    <a:lstStyle/>
                    <a:p>
                      <a:pPr algn="ctr">
                        <a:lnSpc>
                          <a:spcPct val="115000"/>
                        </a:lnSpc>
                        <a:spcAft>
                          <a:spcPts val="1000"/>
                        </a:spcAft>
                      </a:pPr>
                      <a:r>
                        <a:rPr lang="ru-RU" sz="1400" b="1">
                          <a:solidFill>
                            <a:srgbClr val="002060"/>
                          </a:solidFill>
                          <a:latin typeface="Arial Narrow"/>
                          <a:ea typeface="Times New Roman"/>
                          <a:cs typeface="Times New Roman CYR"/>
                        </a:rPr>
                        <a:t>-</a:t>
                      </a:r>
                      <a:endParaRPr lang="ru-RU" sz="1400" b="1">
                        <a:solidFill>
                          <a:srgbClr val="002060"/>
                        </a:solidFill>
                        <a:latin typeface="Calibri"/>
                        <a:ea typeface="Calibri"/>
                        <a:cs typeface="Times New Roman"/>
                      </a:endParaRPr>
                    </a:p>
                  </a:txBody>
                  <a:tcPr marL="63525" marR="6352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85000"/>
                      </a:schemeClr>
                    </a:solidFill>
                  </a:tcPr>
                </a:tc>
                <a:tc>
                  <a:txBody>
                    <a:bodyPr/>
                    <a:lstStyle/>
                    <a:p>
                      <a:pPr algn="ctr">
                        <a:lnSpc>
                          <a:spcPct val="115000"/>
                        </a:lnSpc>
                        <a:spcAft>
                          <a:spcPts val="1000"/>
                        </a:spcAft>
                      </a:pPr>
                      <a:r>
                        <a:rPr lang="ru-RU" sz="1400" b="1" dirty="0">
                          <a:solidFill>
                            <a:srgbClr val="002060"/>
                          </a:solidFill>
                          <a:latin typeface="Arial Narrow"/>
                          <a:ea typeface="Times New Roman"/>
                          <a:cs typeface="Times New Roman CYR"/>
                        </a:rPr>
                        <a:t>0,005</a:t>
                      </a:r>
                      <a:endParaRPr lang="ru-RU" sz="1400" b="1" dirty="0">
                        <a:solidFill>
                          <a:srgbClr val="002060"/>
                        </a:solidFill>
                        <a:latin typeface="Calibri"/>
                        <a:ea typeface="Calibri"/>
                        <a:cs typeface="Times New Roman"/>
                      </a:endParaRPr>
                    </a:p>
                  </a:txBody>
                  <a:tcPr marL="63525" marR="6352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85000"/>
                      </a:schemeClr>
                    </a:solidFill>
                  </a:tcPr>
                </a:tc>
                <a:tc>
                  <a:txBody>
                    <a:bodyPr/>
                    <a:lstStyle/>
                    <a:p>
                      <a:pPr algn="ctr">
                        <a:lnSpc>
                          <a:spcPct val="115000"/>
                        </a:lnSpc>
                        <a:spcAft>
                          <a:spcPts val="1000"/>
                        </a:spcAft>
                      </a:pPr>
                      <a:r>
                        <a:rPr lang="ru-RU" sz="1400" b="1" dirty="0">
                          <a:solidFill>
                            <a:srgbClr val="002060"/>
                          </a:solidFill>
                          <a:latin typeface="Arial Narrow"/>
                          <a:ea typeface="Times New Roman"/>
                          <a:cs typeface="Times New Roman CYR"/>
                        </a:rPr>
                        <a:t>-</a:t>
                      </a:r>
                      <a:endParaRPr lang="ru-RU" sz="1400" b="1" dirty="0">
                        <a:solidFill>
                          <a:srgbClr val="002060"/>
                        </a:solidFill>
                        <a:latin typeface="Calibri"/>
                        <a:ea typeface="Calibri"/>
                        <a:cs typeface="Times New Roman"/>
                      </a:endParaRPr>
                    </a:p>
                  </a:txBody>
                  <a:tcPr marL="63525" marR="6352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85000"/>
                      </a:schemeClr>
                    </a:solidFill>
                  </a:tcPr>
                </a:tc>
                <a:tc>
                  <a:txBody>
                    <a:bodyPr/>
                    <a:lstStyle/>
                    <a:p>
                      <a:pPr algn="ctr">
                        <a:lnSpc>
                          <a:spcPct val="115000"/>
                        </a:lnSpc>
                        <a:spcAft>
                          <a:spcPts val="1000"/>
                        </a:spcAft>
                      </a:pPr>
                      <a:r>
                        <a:rPr lang="ru-RU" sz="1400" b="1" i="1" dirty="0">
                          <a:solidFill>
                            <a:srgbClr val="3333FF"/>
                          </a:solidFill>
                          <a:latin typeface="Arial Narrow"/>
                          <a:ea typeface="Times New Roman"/>
                          <a:cs typeface="Times New Roman CYR"/>
                        </a:rPr>
                        <a:t>0,111</a:t>
                      </a:r>
                      <a:endParaRPr lang="ru-RU" sz="1400" b="1" dirty="0">
                        <a:solidFill>
                          <a:srgbClr val="3333FF"/>
                        </a:solidFill>
                        <a:latin typeface="Calibri"/>
                        <a:ea typeface="Calibri"/>
                        <a:cs typeface="Times New Roman"/>
                      </a:endParaRPr>
                    </a:p>
                  </a:txBody>
                  <a:tcPr marL="63525" marR="6352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85000"/>
                      </a:schemeClr>
                    </a:solidFill>
                  </a:tcPr>
                </a:tc>
                <a:tc>
                  <a:txBody>
                    <a:bodyPr/>
                    <a:lstStyle/>
                    <a:p>
                      <a:pPr algn="ctr">
                        <a:lnSpc>
                          <a:spcPct val="115000"/>
                        </a:lnSpc>
                        <a:spcAft>
                          <a:spcPts val="1000"/>
                        </a:spcAft>
                      </a:pPr>
                      <a:r>
                        <a:rPr lang="ru-RU" sz="1400" b="1">
                          <a:solidFill>
                            <a:srgbClr val="002060"/>
                          </a:solidFill>
                          <a:latin typeface="Arial Narrow"/>
                          <a:ea typeface="Times New Roman"/>
                          <a:cs typeface="Times New Roman"/>
                        </a:rPr>
                        <a:t>0,047</a:t>
                      </a:r>
                      <a:endParaRPr lang="ru-RU" sz="1400" b="1">
                        <a:solidFill>
                          <a:srgbClr val="002060"/>
                        </a:solidFill>
                        <a:latin typeface="Calibri"/>
                        <a:ea typeface="Calibri"/>
                        <a:cs typeface="Times New Roman"/>
                      </a:endParaRPr>
                    </a:p>
                  </a:txBody>
                  <a:tcPr marL="63525" marR="63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85000"/>
                      </a:schemeClr>
                    </a:solidFill>
                  </a:tcPr>
                </a:tc>
                <a:tc>
                  <a:txBody>
                    <a:bodyPr/>
                    <a:lstStyle/>
                    <a:p>
                      <a:pPr algn="ctr">
                        <a:lnSpc>
                          <a:spcPct val="115000"/>
                        </a:lnSpc>
                        <a:spcAft>
                          <a:spcPts val="1000"/>
                        </a:spcAft>
                      </a:pPr>
                      <a:r>
                        <a:rPr lang="ru-RU" sz="1400" b="1" i="1" dirty="0">
                          <a:solidFill>
                            <a:srgbClr val="3333FF"/>
                          </a:solidFill>
                          <a:latin typeface="Arial Narrow"/>
                          <a:ea typeface="Times New Roman"/>
                          <a:cs typeface="Times New Roman CYR"/>
                        </a:rPr>
                        <a:t>0,176</a:t>
                      </a:r>
                      <a:endParaRPr lang="ru-RU" sz="1400" b="1" dirty="0">
                        <a:solidFill>
                          <a:srgbClr val="3333FF"/>
                        </a:solidFill>
                        <a:latin typeface="Calibri"/>
                        <a:ea typeface="Calibri"/>
                        <a:cs typeface="Times New Roman"/>
                      </a:endParaRPr>
                    </a:p>
                  </a:txBody>
                  <a:tcPr marL="63525" marR="63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85000"/>
                      </a:schemeClr>
                    </a:solidFill>
                  </a:tcPr>
                </a:tc>
              </a:tr>
              <a:tr h="334866">
                <a:tc>
                  <a:txBody>
                    <a:bodyPr/>
                    <a:lstStyle/>
                    <a:p>
                      <a:pPr algn="ctr">
                        <a:lnSpc>
                          <a:spcPct val="115000"/>
                        </a:lnSpc>
                        <a:spcAft>
                          <a:spcPts val="1000"/>
                        </a:spcAft>
                      </a:pPr>
                      <a:r>
                        <a:rPr lang="ru-RU" sz="1400" b="1">
                          <a:solidFill>
                            <a:srgbClr val="002060"/>
                          </a:solidFill>
                          <a:latin typeface="Arial Narrow"/>
                          <a:ea typeface="Times New Roman"/>
                          <a:cs typeface="Times New Roman"/>
                        </a:rPr>
                        <a:t>ЮЗОС</a:t>
                      </a:r>
                      <a:endParaRPr lang="ru-RU" sz="1400" b="1">
                        <a:solidFill>
                          <a:srgbClr val="002060"/>
                        </a:solidFill>
                        <a:latin typeface="Calibri"/>
                        <a:ea typeface="Calibri"/>
                        <a:cs typeface="Times New Roman"/>
                      </a:endParaRPr>
                    </a:p>
                  </a:txBody>
                  <a:tcPr marL="63525" marR="63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85000"/>
                      </a:schemeClr>
                    </a:solidFill>
                  </a:tcPr>
                </a:tc>
                <a:tc>
                  <a:txBody>
                    <a:bodyPr/>
                    <a:lstStyle/>
                    <a:p>
                      <a:pPr algn="ctr">
                        <a:lnSpc>
                          <a:spcPct val="115000"/>
                        </a:lnSpc>
                        <a:spcAft>
                          <a:spcPts val="1000"/>
                        </a:spcAft>
                      </a:pPr>
                      <a:r>
                        <a:rPr lang="ru-RU" sz="1400" b="1" dirty="0">
                          <a:solidFill>
                            <a:srgbClr val="002060"/>
                          </a:solidFill>
                          <a:latin typeface="Arial Narrow"/>
                          <a:ea typeface="Times New Roman"/>
                          <a:cs typeface="Times New Roman CYR"/>
                        </a:rPr>
                        <a:t>0,020</a:t>
                      </a:r>
                      <a:endParaRPr lang="ru-RU" sz="1400" b="1" dirty="0">
                        <a:solidFill>
                          <a:srgbClr val="002060"/>
                        </a:solidFill>
                        <a:latin typeface="Calibri"/>
                        <a:ea typeface="Calibri"/>
                        <a:cs typeface="Times New Roman"/>
                      </a:endParaRPr>
                    </a:p>
                  </a:txBody>
                  <a:tcPr marL="63525" marR="6352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85000"/>
                      </a:schemeClr>
                    </a:solidFill>
                  </a:tcPr>
                </a:tc>
                <a:tc>
                  <a:txBody>
                    <a:bodyPr/>
                    <a:lstStyle/>
                    <a:p>
                      <a:pPr algn="ctr">
                        <a:lnSpc>
                          <a:spcPct val="115000"/>
                        </a:lnSpc>
                        <a:spcAft>
                          <a:spcPts val="1000"/>
                        </a:spcAft>
                      </a:pPr>
                      <a:r>
                        <a:rPr lang="ru-RU" sz="1400" b="1" i="1" dirty="0">
                          <a:solidFill>
                            <a:srgbClr val="3333FF"/>
                          </a:solidFill>
                          <a:latin typeface="Arial Narrow"/>
                          <a:ea typeface="Times New Roman"/>
                          <a:cs typeface="Times New Roman CYR"/>
                        </a:rPr>
                        <a:t>0,168</a:t>
                      </a:r>
                      <a:endParaRPr lang="ru-RU" sz="1400" b="1" dirty="0">
                        <a:solidFill>
                          <a:srgbClr val="3333FF"/>
                        </a:solidFill>
                        <a:latin typeface="Calibri"/>
                        <a:ea typeface="Calibri"/>
                        <a:cs typeface="Times New Roman"/>
                      </a:endParaRPr>
                    </a:p>
                  </a:txBody>
                  <a:tcPr marL="63525" marR="6352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85000"/>
                      </a:schemeClr>
                    </a:solidFill>
                  </a:tcPr>
                </a:tc>
                <a:tc>
                  <a:txBody>
                    <a:bodyPr/>
                    <a:lstStyle/>
                    <a:p>
                      <a:pPr algn="ctr">
                        <a:lnSpc>
                          <a:spcPct val="115000"/>
                        </a:lnSpc>
                        <a:spcAft>
                          <a:spcPts val="1000"/>
                        </a:spcAft>
                      </a:pPr>
                      <a:r>
                        <a:rPr lang="ru-RU" sz="1400" b="1">
                          <a:solidFill>
                            <a:srgbClr val="002060"/>
                          </a:solidFill>
                          <a:latin typeface="Arial Narrow"/>
                          <a:ea typeface="Times New Roman"/>
                          <a:cs typeface="Times New Roman CYR"/>
                        </a:rPr>
                        <a:t>0,060</a:t>
                      </a:r>
                      <a:endParaRPr lang="ru-RU" sz="1400" b="1">
                        <a:solidFill>
                          <a:srgbClr val="002060"/>
                        </a:solidFill>
                        <a:latin typeface="Calibri"/>
                        <a:ea typeface="Calibri"/>
                        <a:cs typeface="Times New Roman"/>
                      </a:endParaRPr>
                    </a:p>
                  </a:txBody>
                  <a:tcPr marL="63525" marR="6352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85000"/>
                      </a:schemeClr>
                    </a:solidFill>
                  </a:tcPr>
                </a:tc>
                <a:tc>
                  <a:txBody>
                    <a:bodyPr/>
                    <a:lstStyle/>
                    <a:p>
                      <a:pPr algn="ctr">
                        <a:lnSpc>
                          <a:spcPct val="115000"/>
                        </a:lnSpc>
                        <a:spcAft>
                          <a:spcPts val="1000"/>
                        </a:spcAft>
                      </a:pPr>
                      <a:r>
                        <a:rPr lang="ru-RU" sz="1400" b="1">
                          <a:solidFill>
                            <a:srgbClr val="002060"/>
                          </a:solidFill>
                          <a:latin typeface="Arial Narrow"/>
                          <a:ea typeface="Times New Roman"/>
                          <a:cs typeface="Times New Roman CYR"/>
                        </a:rPr>
                        <a:t>0,041</a:t>
                      </a:r>
                      <a:endParaRPr lang="ru-RU" sz="1400" b="1">
                        <a:solidFill>
                          <a:srgbClr val="002060"/>
                        </a:solidFill>
                        <a:latin typeface="Calibri"/>
                        <a:ea typeface="Calibri"/>
                        <a:cs typeface="Times New Roman"/>
                      </a:endParaRPr>
                    </a:p>
                  </a:txBody>
                  <a:tcPr marL="63525" marR="6352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85000"/>
                      </a:schemeClr>
                    </a:solidFill>
                  </a:tcPr>
                </a:tc>
                <a:tc>
                  <a:txBody>
                    <a:bodyPr/>
                    <a:lstStyle/>
                    <a:p>
                      <a:pPr algn="ctr">
                        <a:lnSpc>
                          <a:spcPct val="115000"/>
                        </a:lnSpc>
                        <a:spcAft>
                          <a:spcPts val="1000"/>
                        </a:spcAft>
                      </a:pPr>
                      <a:r>
                        <a:rPr lang="ru-RU" sz="1400" b="1">
                          <a:solidFill>
                            <a:srgbClr val="002060"/>
                          </a:solidFill>
                          <a:latin typeface="Arial Narrow"/>
                          <a:ea typeface="Times New Roman"/>
                          <a:cs typeface="Times New Roman CYR"/>
                        </a:rPr>
                        <a:t>0,205</a:t>
                      </a:r>
                      <a:endParaRPr lang="ru-RU" sz="1400" b="1">
                        <a:solidFill>
                          <a:srgbClr val="002060"/>
                        </a:solidFill>
                        <a:latin typeface="Calibri"/>
                        <a:ea typeface="Calibri"/>
                        <a:cs typeface="Times New Roman"/>
                      </a:endParaRPr>
                    </a:p>
                  </a:txBody>
                  <a:tcPr marL="63525" marR="6352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85000"/>
                      </a:schemeClr>
                    </a:solidFill>
                  </a:tcPr>
                </a:tc>
                <a:tc>
                  <a:txBody>
                    <a:bodyPr/>
                    <a:lstStyle/>
                    <a:p>
                      <a:pPr algn="ctr">
                        <a:lnSpc>
                          <a:spcPct val="115000"/>
                        </a:lnSpc>
                        <a:spcAft>
                          <a:spcPts val="1000"/>
                        </a:spcAft>
                      </a:pPr>
                      <a:r>
                        <a:rPr lang="ru-RU" sz="1400" b="1">
                          <a:solidFill>
                            <a:srgbClr val="002060"/>
                          </a:solidFill>
                          <a:latin typeface="Arial Narrow"/>
                          <a:ea typeface="Times New Roman"/>
                          <a:cs typeface="Times New Roman CYR"/>
                        </a:rPr>
                        <a:t>-</a:t>
                      </a:r>
                      <a:endParaRPr lang="ru-RU" sz="1400" b="1">
                        <a:solidFill>
                          <a:srgbClr val="002060"/>
                        </a:solidFill>
                        <a:latin typeface="Calibri"/>
                        <a:ea typeface="Calibri"/>
                        <a:cs typeface="Times New Roman"/>
                      </a:endParaRPr>
                    </a:p>
                  </a:txBody>
                  <a:tcPr marL="63525" marR="6352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85000"/>
                      </a:schemeClr>
                    </a:solidFill>
                  </a:tcPr>
                </a:tc>
                <a:tc>
                  <a:txBody>
                    <a:bodyPr/>
                    <a:lstStyle/>
                    <a:p>
                      <a:pPr algn="ctr">
                        <a:lnSpc>
                          <a:spcPct val="115000"/>
                        </a:lnSpc>
                        <a:spcAft>
                          <a:spcPts val="1000"/>
                        </a:spcAft>
                      </a:pPr>
                      <a:r>
                        <a:rPr lang="ru-RU" sz="1400" b="1" dirty="0">
                          <a:solidFill>
                            <a:srgbClr val="002060"/>
                          </a:solidFill>
                          <a:latin typeface="Arial Narrow"/>
                          <a:ea typeface="Times New Roman"/>
                          <a:cs typeface="Times New Roman CYR"/>
                        </a:rPr>
                        <a:t>0,002</a:t>
                      </a:r>
                      <a:endParaRPr lang="ru-RU" sz="1400" b="1" dirty="0">
                        <a:solidFill>
                          <a:srgbClr val="002060"/>
                        </a:solidFill>
                        <a:latin typeface="Calibri"/>
                        <a:ea typeface="Calibri"/>
                        <a:cs typeface="Times New Roman"/>
                      </a:endParaRPr>
                    </a:p>
                  </a:txBody>
                  <a:tcPr marL="63525" marR="6352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85000"/>
                      </a:schemeClr>
                    </a:solidFill>
                  </a:tcPr>
                </a:tc>
                <a:tc>
                  <a:txBody>
                    <a:bodyPr/>
                    <a:lstStyle/>
                    <a:p>
                      <a:pPr algn="ctr">
                        <a:lnSpc>
                          <a:spcPct val="115000"/>
                        </a:lnSpc>
                        <a:spcAft>
                          <a:spcPts val="1000"/>
                        </a:spcAft>
                      </a:pPr>
                      <a:r>
                        <a:rPr lang="ru-RU" sz="1400" b="1" dirty="0">
                          <a:solidFill>
                            <a:srgbClr val="002060"/>
                          </a:solidFill>
                          <a:latin typeface="Arial Narrow"/>
                          <a:ea typeface="Times New Roman"/>
                          <a:cs typeface="Times New Roman CYR"/>
                        </a:rPr>
                        <a:t>-</a:t>
                      </a:r>
                      <a:endParaRPr lang="ru-RU" sz="1400" b="1" dirty="0">
                        <a:solidFill>
                          <a:srgbClr val="002060"/>
                        </a:solidFill>
                        <a:latin typeface="Calibri"/>
                        <a:ea typeface="Calibri"/>
                        <a:cs typeface="Times New Roman"/>
                      </a:endParaRPr>
                    </a:p>
                  </a:txBody>
                  <a:tcPr marL="63525" marR="6352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85000"/>
                      </a:schemeClr>
                    </a:solidFill>
                  </a:tcPr>
                </a:tc>
                <a:tc>
                  <a:txBody>
                    <a:bodyPr/>
                    <a:lstStyle/>
                    <a:p>
                      <a:pPr algn="ctr">
                        <a:lnSpc>
                          <a:spcPct val="115000"/>
                        </a:lnSpc>
                        <a:spcAft>
                          <a:spcPts val="1000"/>
                        </a:spcAft>
                      </a:pPr>
                      <a:endParaRPr lang="ru-RU" sz="1400" b="1" dirty="0">
                        <a:solidFill>
                          <a:srgbClr val="002060"/>
                        </a:solidFill>
                        <a:latin typeface="Arial Narrow"/>
                        <a:ea typeface="Times New Roman"/>
                        <a:cs typeface="Times New Roman CYR"/>
                      </a:endParaRPr>
                    </a:p>
                  </a:txBody>
                  <a:tcPr marL="63525" marR="6352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85000"/>
                      </a:schemeClr>
                    </a:solidFill>
                  </a:tcPr>
                </a:tc>
                <a:tc>
                  <a:txBody>
                    <a:bodyPr/>
                    <a:lstStyle/>
                    <a:p>
                      <a:pPr algn="ctr">
                        <a:lnSpc>
                          <a:spcPct val="115000"/>
                        </a:lnSpc>
                        <a:spcAft>
                          <a:spcPts val="1000"/>
                        </a:spcAft>
                      </a:pPr>
                      <a:r>
                        <a:rPr lang="ru-RU" sz="1400" b="1">
                          <a:solidFill>
                            <a:srgbClr val="002060"/>
                          </a:solidFill>
                          <a:latin typeface="Arial Narrow"/>
                          <a:ea typeface="Times New Roman"/>
                          <a:cs typeface="Times New Roman"/>
                        </a:rPr>
                        <a:t>0,022</a:t>
                      </a:r>
                      <a:endParaRPr lang="ru-RU" sz="1400" b="1">
                        <a:solidFill>
                          <a:srgbClr val="002060"/>
                        </a:solidFill>
                        <a:latin typeface="Calibri"/>
                        <a:ea typeface="Calibri"/>
                        <a:cs typeface="Times New Roman"/>
                      </a:endParaRPr>
                    </a:p>
                  </a:txBody>
                  <a:tcPr marL="63525" marR="63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85000"/>
                      </a:schemeClr>
                    </a:solidFill>
                  </a:tcPr>
                </a:tc>
                <a:tc>
                  <a:txBody>
                    <a:bodyPr/>
                    <a:lstStyle/>
                    <a:p>
                      <a:pPr algn="ctr">
                        <a:lnSpc>
                          <a:spcPct val="115000"/>
                        </a:lnSpc>
                        <a:spcAft>
                          <a:spcPts val="1000"/>
                        </a:spcAft>
                      </a:pPr>
                      <a:r>
                        <a:rPr lang="ru-RU" sz="1400" b="1" dirty="0">
                          <a:solidFill>
                            <a:srgbClr val="002060"/>
                          </a:solidFill>
                          <a:latin typeface="Arial Narrow"/>
                          <a:ea typeface="Times New Roman"/>
                          <a:cs typeface="Times New Roman"/>
                        </a:rPr>
                        <a:t>-</a:t>
                      </a:r>
                      <a:endParaRPr lang="ru-RU" sz="1400" b="1" dirty="0">
                        <a:solidFill>
                          <a:srgbClr val="002060"/>
                        </a:solidFill>
                        <a:latin typeface="Calibri"/>
                        <a:ea typeface="Calibri"/>
                        <a:cs typeface="Times New Roman"/>
                      </a:endParaRPr>
                    </a:p>
                  </a:txBody>
                  <a:tcPr marL="63525" marR="63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85000"/>
                      </a:schemeClr>
                    </a:solidFill>
                  </a:tcPr>
                </a:tc>
              </a:tr>
              <a:tr h="334866">
                <a:tc>
                  <a:txBody>
                    <a:bodyPr/>
                    <a:lstStyle/>
                    <a:p>
                      <a:pPr algn="ctr">
                        <a:lnSpc>
                          <a:spcPct val="115000"/>
                        </a:lnSpc>
                        <a:spcAft>
                          <a:spcPts val="1000"/>
                        </a:spcAft>
                      </a:pPr>
                      <a:r>
                        <a:rPr lang="ru-RU" sz="1400" b="1">
                          <a:solidFill>
                            <a:srgbClr val="002060"/>
                          </a:solidFill>
                          <a:latin typeface="Arial Narrow"/>
                          <a:ea typeface="Times New Roman"/>
                          <a:cs typeface="Times New Roman"/>
                        </a:rPr>
                        <a:t>Заводские</a:t>
                      </a:r>
                      <a:endParaRPr lang="ru-RU" sz="1400" b="1">
                        <a:solidFill>
                          <a:srgbClr val="002060"/>
                        </a:solidFill>
                        <a:latin typeface="Calibri"/>
                        <a:ea typeface="Calibri"/>
                        <a:cs typeface="Times New Roman"/>
                      </a:endParaRPr>
                    </a:p>
                  </a:txBody>
                  <a:tcPr marL="63525" marR="63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85000"/>
                      </a:schemeClr>
                    </a:solidFill>
                  </a:tcPr>
                </a:tc>
                <a:tc>
                  <a:txBody>
                    <a:bodyPr/>
                    <a:lstStyle/>
                    <a:p>
                      <a:pPr algn="ctr">
                        <a:lnSpc>
                          <a:spcPct val="115000"/>
                        </a:lnSpc>
                        <a:spcAft>
                          <a:spcPts val="1000"/>
                        </a:spcAft>
                      </a:pPr>
                      <a:r>
                        <a:rPr lang="ru-RU" sz="1400" b="1" u="sng" dirty="0">
                          <a:solidFill>
                            <a:srgbClr val="FF0000"/>
                          </a:solidFill>
                          <a:latin typeface="Arial Narrow"/>
                          <a:ea typeface="Times New Roman"/>
                          <a:cs typeface="Times New Roman CYR"/>
                        </a:rPr>
                        <a:t>0,307</a:t>
                      </a:r>
                      <a:endParaRPr lang="ru-RU" sz="1400" b="1" dirty="0">
                        <a:solidFill>
                          <a:srgbClr val="FF0000"/>
                        </a:solidFill>
                        <a:latin typeface="Calibri"/>
                        <a:ea typeface="Calibri"/>
                        <a:cs typeface="Times New Roman"/>
                      </a:endParaRPr>
                    </a:p>
                  </a:txBody>
                  <a:tcPr marL="63525" marR="6352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85000"/>
                      </a:schemeClr>
                    </a:solidFill>
                  </a:tcPr>
                </a:tc>
                <a:tc>
                  <a:txBody>
                    <a:bodyPr/>
                    <a:lstStyle/>
                    <a:p>
                      <a:pPr algn="ctr">
                        <a:lnSpc>
                          <a:spcPct val="115000"/>
                        </a:lnSpc>
                        <a:spcAft>
                          <a:spcPts val="1000"/>
                        </a:spcAft>
                      </a:pPr>
                      <a:r>
                        <a:rPr lang="ru-RU" sz="1400" b="1" dirty="0">
                          <a:solidFill>
                            <a:srgbClr val="002060"/>
                          </a:solidFill>
                          <a:latin typeface="Arial Narrow"/>
                          <a:ea typeface="Times New Roman"/>
                          <a:cs typeface="Times New Roman CYR"/>
                        </a:rPr>
                        <a:t>0,000</a:t>
                      </a:r>
                      <a:endParaRPr lang="ru-RU" sz="1400" b="1" dirty="0">
                        <a:solidFill>
                          <a:srgbClr val="002060"/>
                        </a:solidFill>
                        <a:latin typeface="Calibri"/>
                        <a:ea typeface="Calibri"/>
                        <a:cs typeface="Times New Roman"/>
                      </a:endParaRPr>
                    </a:p>
                  </a:txBody>
                  <a:tcPr marL="63525" marR="6352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85000"/>
                      </a:schemeClr>
                    </a:solidFill>
                  </a:tcPr>
                </a:tc>
                <a:tc>
                  <a:txBody>
                    <a:bodyPr/>
                    <a:lstStyle/>
                    <a:p>
                      <a:pPr algn="ctr">
                        <a:lnSpc>
                          <a:spcPct val="115000"/>
                        </a:lnSpc>
                        <a:spcAft>
                          <a:spcPts val="1000"/>
                        </a:spcAft>
                      </a:pPr>
                      <a:r>
                        <a:rPr lang="ru-RU" sz="1400" b="1">
                          <a:solidFill>
                            <a:srgbClr val="002060"/>
                          </a:solidFill>
                          <a:latin typeface="Arial Narrow"/>
                          <a:ea typeface="Times New Roman"/>
                          <a:cs typeface="Times New Roman CYR"/>
                        </a:rPr>
                        <a:t>0,013</a:t>
                      </a:r>
                      <a:endParaRPr lang="ru-RU" sz="1400" b="1">
                        <a:solidFill>
                          <a:srgbClr val="002060"/>
                        </a:solidFill>
                        <a:latin typeface="Calibri"/>
                        <a:ea typeface="Calibri"/>
                        <a:cs typeface="Times New Roman"/>
                      </a:endParaRPr>
                    </a:p>
                  </a:txBody>
                  <a:tcPr marL="63525" marR="6352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85000"/>
                      </a:schemeClr>
                    </a:solidFill>
                  </a:tcPr>
                </a:tc>
                <a:tc>
                  <a:txBody>
                    <a:bodyPr/>
                    <a:lstStyle/>
                    <a:p>
                      <a:pPr algn="ctr">
                        <a:lnSpc>
                          <a:spcPct val="115000"/>
                        </a:lnSpc>
                        <a:spcAft>
                          <a:spcPts val="1000"/>
                        </a:spcAft>
                      </a:pPr>
                      <a:r>
                        <a:rPr lang="ru-RU" sz="1400" b="1">
                          <a:solidFill>
                            <a:srgbClr val="002060"/>
                          </a:solidFill>
                          <a:latin typeface="Arial Narrow"/>
                          <a:ea typeface="Times New Roman"/>
                          <a:cs typeface="Times New Roman CYR"/>
                        </a:rPr>
                        <a:t>0,003</a:t>
                      </a:r>
                      <a:endParaRPr lang="ru-RU" sz="1400" b="1">
                        <a:solidFill>
                          <a:srgbClr val="002060"/>
                        </a:solidFill>
                        <a:latin typeface="Calibri"/>
                        <a:ea typeface="Calibri"/>
                        <a:cs typeface="Times New Roman"/>
                      </a:endParaRPr>
                    </a:p>
                  </a:txBody>
                  <a:tcPr marL="63525" marR="6352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85000"/>
                      </a:schemeClr>
                    </a:solidFill>
                  </a:tcPr>
                </a:tc>
                <a:tc>
                  <a:txBody>
                    <a:bodyPr/>
                    <a:lstStyle/>
                    <a:p>
                      <a:pPr algn="ctr">
                        <a:lnSpc>
                          <a:spcPct val="115000"/>
                        </a:lnSpc>
                        <a:spcAft>
                          <a:spcPts val="1000"/>
                        </a:spcAft>
                      </a:pPr>
                      <a:r>
                        <a:rPr lang="ru-RU" sz="1400" b="1">
                          <a:solidFill>
                            <a:srgbClr val="002060"/>
                          </a:solidFill>
                          <a:latin typeface="Arial Narrow"/>
                          <a:ea typeface="Times New Roman"/>
                          <a:cs typeface="Times New Roman CYR"/>
                        </a:rPr>
                        <a:t>-</a:t>
                      </a:r>
                      <a:endParaRPr lang="ru-RU" sz="1400" b="1">
                        <a:solidFill>
                          <a:srgbClr val="002060"/>
                        </a:solidFill>
                        <a:latin typeface="Calibri"/>
                        <a:ea typeface="Calibri"/>
                        <a:cs typeface="Times New Roman"/>
                      </a:endParaRPr>
                    </a:p>
                  </a:txBody>
                  <a:tcPr marL="63525" marR="6352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85000"/>
                      </a:schemeClr>
                    </a:solidFill>
                  </a:tcPr>
                </a:tc>
                <a:tc>
                  <a:txBody>
                    <a:bodyPr/>
                    <a:lstStyle/>
                    <a:p>
                      <a:pPr algn="ctr">
                        <a:lnSpc>
                          <a:spcPct val="115000"/>
                        </a:lnSpc>
                        <a:spcAft>
                          <a:spcPts val="1000"/>
                        </a:spcAft>
                      </a:pPr>
                      <a:r>
                        <a:rPr lang="ru-RU" sz="1400" b="1">
                          <a:solidFill>
                            <a:srgbClr val="002060"/>
                          </a:solidFill>
                          <a:latin typeface="Arial Narrow"/>
                          <a:ea typeface="Times New Roman"/>
                          <a:cs typeface="Times New Roman CYR"/>
                        </a:rPr>
                        <a:t>-</a:t>
                      </a:r>
                      <a:endParaRPr lang="ru-RU" sz="1400" b="1">
                        <a:solidFill>
                          <a:srgbClr val="002060"/>
                        </a:solidFill>
                        <a:latin typeface="Calibri"/>
                        <a:ea typeface="Calibri"/>
                        <a:cs typeface="Times New Roman"/>
                      </a:endParaRPr>
                    </a:p>
                  </a:txBody>
                  <a:tcPr marL="63525" marR="6352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85000"/>
                      </a:schemeClr>
                    </a:solidFill>
                  </a:tcPr>
                </a:tc>
                <a:tc>
                  <a:txBody>
                    <a:bodyPr/>
                    <a:lstStyle/>
                    <a:p>
                      <a:pPr algn="ctr">
                        <a:lnSpc>
                          <a:spcPct val="115000"/>
                        </a:lnSpc>
                        <a:spcAft>
                          <a:spcPts val="1000"/>
                        </a:spcAft>
                      </a:pPr>
                      <a:r>
                        <a:rPr lang="ru-RU" sz="1400" b="1">
                          <a:solidFill>
                            <a:srgbClr val="002060"/>
                          </a:solidFill>
                          <a:latin typeface="Arial Narrow"/>
                          <a:ea typeface="Times New Roman"/>
                          <a:cs typeface="Times New Roman CYR"/>
                        </a:rPr>
                        <a:t>0,000</a:t>
                      </a:r>
                      <a:endParaRPr lang="ru-RU" sz="1400" b="1">
                        <a:solidFill>
                          <a:srgbClr val="002060"/>
                        </a:solidFill>
                        <a:latin typeface="Calibri"/>
                        <a:ea typeface="Calibri"/>
                        <a:cs typeface="Times New Roman"/>
                      </a:endParaRPr>
                    </a:p>
                  </a:txBody>
                  <a:tcPr marL="63525" marR="6352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85000"/>
                      </a:schemeClr>
                    </a:solidFill>
                  </a:tcPr>
                </a:tc>
                <a:tc>
                  <a:txBody>
                    <a:bodyPr/>
                    <a:lstStyle/>
                    <a:p>
                      <a:pPr algn="ctr">
                        <a:lnSpc>
                          <a:spcPct val="115000"/>
                        </a:lnSpc>
                        <a:spcAft>
                          <a:spcPts val="1000"/>
                        </a:spcAft>
                      </a:pPr>
                      <a:r>
                        <a:rPr lang="ru-RU" sz="1400" b="1" dirty="0">
                          <a:solidFill>
                            <a:srgbClr val="002060"/>
                          </a:solidFill>
                          <a:latin typeface="Arial Narrow"/>
                          <a:ea typeface="Times New Roman"/>
                          <a:cs typeface="Times New Roman CYR"/>
                        </a:rPr>
                        <a:t>-</a:t>
                      </a:r>
                      <a:endParaRPr lang="ru-RU" sz="1400" b="1" dirty="0">
                        <a:solidFill>
                          <a:srgbClr val="002060"/>
                        </a:solidFill>
                        <a:latin typeface="Calibri"/>
                        <a:ea typeface="Calibri"/>
                        <a:cs typeface="Times New Roman"/>
                      </a:endParaRPr>
                    </a:p>
                  </a:txBody>
                  <a:tcPr marL="63525" marR="6352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85000"/>
                      </a:schemeClr>
                    </a:solidFill>
                  </a:tcPr>
                </a:tc>
                <a:tc>
                  <a:txBody>
                    <a:bodyPr/>
                    <a:lstStyle/>
                    <a:p>
                      <a:pPr algn="ctr">
                        <a:lnSpc>
                          <a:spcPct val="115000"/>
                        </a:lnSpc>
                        <a:spcAft>
                          <a:spcPts val="1000"/>
                        </a:spcAft>
                      </a:pPr>
                      <a:r>
                        <a:rPr lang="ru-RU" sz="1400" b="1" dirty="0">
                          <a:solidFill>
                            <a:srgbClr val="002060"/>
                          </a:solidFill>
                          <a:latin typeface="Arial Narrow"/>
                          <a:ea typeface="Times New Roman"/>
                          <a:cs typeface="Times New Roman CYR"/>
                        </a:rPr>
                        <a:t>0,028</a:t>
                      </a:r>
                      <a:endParaRPr lang="ru-RU" sz="1400" b="1" dirty="0">
                        <a:solidFill>
                          <a:srgbClr val="002060"/>
                        </a:solidFill>
                        <a:latin typeface="Calibri"/>
                        <a:ea typeface="Calibri"/>
                        <a:cs typeface="Times New Roman"/>
                      </a:endParaRPr>
                    </a:p>
                  </a:txBody>
                  <a:tcPr marL="63525" marR="6352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85000"/>
                      </a:schemeClr>
                    </a:solidFill>
                  </a:tcPr>
                </a:tc>
                <a:tc>
                  <a:txBody>
                    <a:bodyPr/>
                    <a:lstStyle/>
                    <a:p>
                      <a:pPr algn="ctr">
                        <a:lnSpc>
                          <a:spcPct val="115000"/>
                        </a:lnSpc>
                        <a:spcAft>
                          <a:spcPts val="1000"/>
                        </a:spcAft>
                      </a:pPr>
                      <a:r>
                        <a:rPr lang="ru-RU" sz="1400" b="1" dirty="0">
                          <a:solidFill>
                            <a:srgbClr val="002060"/>
                          </a:solidFill>
                          <a:latin typeface="Arial Narrow"/>
                          <a:ea typeface="Times New Roman"/>
                          <a:cs typeface="Times New Roman"/>
                        </a:rPr>
                        <a:t>0,000</a:t>
                      </a:r>
                      <a:endParaRPr lang="ru-RU" sz="1400" b="1" dirty="0">
                        <a:solidFill>
                          <a:srgbClr val="002060"/>
                        </a:solidFill>
                        <a:latin typeface="Calibri"/>
                        <a:ea typeface="Calibri"/>
                        <a:cs typeface="Times New Roman"/>
                      </a:endParaRPr>
                    </a:p>
                  </a:txBody>
                  <a:tcPr marL="63525" marR="63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85000"/>
                      </a:schemeClr>
                    </a:solidFill>
                  </a:tcPr>
                </a:tc>
                <a:tc>
                  <a:txBody>
                    <a:bodyPr/>
                    <a:lstStyle/>
                    <a:p>
                      <a:pPr algn="ctr">
                        <a:lnSpc>
                          <a:spcPct val="115000"/>
                        </a:lnSpc>
                        <a:spcAft>
                          <a:spcPts val="1000"/>
                        </a:spcAft>
                      </a:pPr>
                      <a:r>
                        <a:rPr lang="ru-RU" sz="1400" b="1" i="1" dirty="0">
                          <a:solidFill>
                            <a:srgbClr val="3333FF"/>
                          </a:solidFill>
                          <a:latin typeface="Arial Narrow"/>
                          <a:ea typeface="Times New Roman"/>
                          <a:cs typeface="Times New Roman CYR"/>
                        </a:rPr>
                        <a:t>0,148</a:t>
                      </a:r>
                      <a:endParaRPr lang="ru-RU" sz="1400" b="1" dirty="0">
                        <a:solidFill>
                          <a:srgbClr val="3333FF"/>
                        </a:solidFill>
                        <a:latin typeface="Calibri"/>
                        <a:ea typeface="Calibri"/>
                        <a:cs typeface="Times New Roman"/>
                      </a:endParaRPr>
                    </a:p>
                  </a:txBody>
                  <a:tcPr marL="63525" marR="63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85000"/>
                      </a:schemeClr>
                    </a:solidFill>
                  </a:tcPr>
                </a:tc>
              </a:tr>
              <a:tr h="334866">
                <a:tc>
                  <a:txBody>
                    <a:bodyPr/>
                    <a:lstStyle/>
                    <a:p>
                      <a:pPr algn="ctr">
                        <a:lnSpc>
                          <a:spcPct val="115000"/>
                        </a:lnSpc>
                        <a:spcAft>
                          <a:spcPts val="1000"/>
                        </a:spcAft>
                      </a:pPr>
                      <a:r>
                        <a:rPr lang="ru-RU" sz="1400" b="1">
                          <a:solidFill>
                            <a:srgbClr val="002060"/>
                          </a:solidFill>
                          <a:latin typeface="Arial Narrow"/>
                          <a:ea typeface="Times New Roman"/>
                          <a:cs typeface="Times New Roman"/>
                        </a:rPr>
                        <a:t>Репино</a:t>
                      </a:r>
                      <a:endParaRPr lang="ru-RU" sz="1400" b="1">
                        <a:solidFill>
                          <a:srgbClr val="002060"/>
                        </a:solidFill>
                        <a:latin typeface="Calibri"/>
                        <a:ea typeface="Calibri"/>
                        <a:cs typeface="Times New Roman"/>
                      </a:endParaRPr>
                    </a:p>
                  </a:txBody>
                  <a:tcPr marL="63525" marR="63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85000"/>
                      </a:schemeClr>
                    </a:solidFill>
                  </a:tcPr>
                </a:tc>
                <a:tc>
                  <a:txBody>
                    <a:bodyPr/>
                    <a:lstStyle/>
                    <a:p>
                      <a:pPr algn="ctr">
                        <a:lnSpc>
                          <a:spcPct val="115000"/>
                        </a:lnSpc>
                        <a:spcAft>
                          <a:spcPts val="1000"/>
                        </a:spcAft>
                      </a:pPr>
                      <a:r>
                        <a:rPr lang="ru-RU" sz="1400" b="1">
                          <a:solidFill>
                            <a:srgbClr val="002060"/>
                          </a:solidFill>
                          <a:latin typeface="Arial Narrow"/>
                          <a:ea typeface="Times New Roman"/>
                          <a:cs typeface="Times New Roman CYR"/>
                        </a:rPr>
                        <a:t>0,02</a:t>
                      </a:r>
                      <a:endParaRPr lang="ru-RU" sz="1400" b="1">
                        <a:solidFill>
                          <a:srgbClr val="002060"/>
                        </a:solidFill>
                        <a:latin typeface="Calibri"/>
                        <a:ea typeface="Calibri"/>
                        <a:cs typeface="Times New Roman"/>
                      </a:endParaRPr>
                    </a:p>
                  </a:txBody>
                  <a:tcPr marL="63525" marR="6352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85000"/>
                      </a:schemeClr>
                    </a:solidFill>
                  </a:tcPr>
                </a:tc>
                <a:tc>
                  <a:txBody>
                    <a:bodyPr/>
                    <a:lstStyle/>
                    <a:p>
                      <a:pPr algn="ctr">
                        <a:lnSpc>
                          <a:spcPct val="115000"/>
                        </a:lnSpc>
                        <a:spcAft>
                          <a:spcPts val="1000"/>
                        </a:spcAft>
                      </a:pPr>
                      <a:r>
                        <a:rPr lang="ru-RU" sz="1400" b="1">
                          <a:solidFill>
                            <a:srgbClr val="002060"/>
                          </a:solidFill>
                          <a:latin typeface="Arial Narrow"/>
                          <a:ea typeface="Times New Roman"/>
                          <a:cs typeface="Times New Roman CYR"/>
                        </a:rPr>
                        <a:t>-</a:t>
                      </a:r>
                      <a:endParaRPr lang="ru-RU" sz="1400" b="1">
                        <a:solidFill>
                          <a:srgbClr val="002060"/>
                        </a:solidFill>
                        <a:latin typeface="Calibri"/>
                        <a:ea typeface="Calibri"/>
                        <a:cs typeface="Times New Roman"/>
                      </a:endParaRPr>
                    </a:p>
                  </a:txBody>
                  <a:tcPr marL="63525" marR="6352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85000"/>
                      </a:schemeClr>
                    </a:solidFill>
                  </a:tcPr>
                </a:tc>
                <a:tc>
                  <a:txBody>
                    <a:bodyPr/>
                    <a:lstStyle/>
                    <a:p>
                      <a:pPr algn="ctr">
                        <a:lnSpc>
                          <a:spcPct val="115000"/>
                        </a:lnSpc>
                        <a:spcAft>
                          <a:spcPts val="1000"/>
                        </a:spcAft>
                      </a:pPr>
                      <a:r>
                        <a:rPr lang="ru-RU" sz="1400" b="1">
                          <a:solidFill>
                            <a:srgbClr val="002060"/>
                          </a:solidFill>
                          <a:latin typeface="Arial Narrow"/>
                          <a:ea typeface="Times New Roman"/>
                          <a:cs typeface="Times New Roman CYR"/>
                        </a:rPr>
                        <a:t>0,015</a:t>
                      </a:r>
                      <a:endParaRPr lang="ru-RU" sz="1400" b="1">
                        <a:solidFill>
                          <a:srgbClr val="002060"/>
                        </a:solidFill>
                        <a:latin typeface="Calibri"/>
                        <a:ea typeface="Calibri"/>
                        <a:cs typeface="Times New Roman"/>
                      </a:endParaRPr>
                    </a:p>
                  </a:txBody>
                  <a:tcPr marL="63525" marR="6352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85000"/>
                      </a:schemeClr>
                    </a:solidFill>
                  </a:tcPr>
                </a:tc>
                <a:tc>
                  <a:txBody>
                    <a:bodyPr/>
                    <a:lstStyle/>
                    <a:p>
                      <a:pPr algn="ctr">
                        <a:lnSpc>
                          <a:spcPct val="115000"/>
                        </a:lnSpc>
                        <a:spcAft>
                          <a:spcPts val="1000"/>
                        </a:spcAft>
                      </a:pPr>
                      <a:r>
                        <a:rPr lang="ru-RU" sz="1400" b="1" i="1" dirty="0">
                          <a:solidFill>
                            <a:srgbClr val="3333FF"/>
                          </a:solidFill>
                          <a:latin typeface="Arial Narrow"/>
                          <a:ea typeface="Times New Roman"/>
                          <a:cs typeface="Times New Roman CYR"/>
                        </a:rPr>
                        <a:t>0,141</a:t>
                      </a:r>
                      <a:endParaRPr lang="ru-RU" sz="1400" b="1" dirty="0">
                        <a:solidFill>
                          <a:srgbClr val="3333FF"/>
                        </a:solidFill>
                        <a:latin typeface="Calibri"/>
                        <a:ea typeface="Calibri"/>
                        <a:cs typeface="Times New Roman"/>
                      </a:endParaRPr>
                    </a:p>
                  </a:txBody>
                  <a:tcPr marL="63525" marR="6352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85000"/>
                      </a:schemeClr>
                    </a:solidFill>
                  </a:tcPr>
                </a:tc>
                <a:tc>
                  <a:txBody>
                    <a:bodyPr/>
                    <a:lstStyle/>
                    <a:p>
                      <a:pPr algn="ctr">
                        <a:lnSpc>
                          <a:spcPct val="115000"/>
                        </a:lnSpc>
                        <a:spcAft>
                          <a:spcPts val="1000"/>
                        </a:spcAft>
                      </a:pPr>
                      <a:r>
                        <a:rPr lang="ru-RU" sz="1400" b="1">
                          <a:solidFill>
                            <a:srgbClr val="002060"/>
                          </a:solidFill>
                          <a:latin typeface="Arial Narrow"/>
                          <a:ea typeface="Times New Roman"/>
                          <a:cs typeface="Times New Roman CYR"/>
                        </a:rPr>
                        <a:t>-</a:t>
                      </a:r>
                      <a:endParaRPr lang="ru-RU" sz="1400" b="1">
                        <a:solidFill>
                          <a:srgbClr val="002060"/>
                        </a:solidFill>
                        <a:latin typeface="Calibri"/>
                        <a:ea typeface="Calibri"/>
                        <a:cs typeface="Times New Roman"/>
                      </a:endParaRPr>
                    </a:p>
                  </a:txBody>
                  <a:tcPr marL="63525" marR="6352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85000"/>
                      </a:schemeClr>
                    </a:solidFill>
                  </a:tcPr>
                </a:tc>
                <a:tc>
                  <a:txBody>
                    <a:bodyPr/>
                    <a:lstStyle/>
                    <a:p>
                      <a:pPr algn="ctr">
                        <a:lnSpc>
                          <a:spcPct val="115000"/>
                        </a:lnSpc>
                        <a:spcAft>
                          <a:spcPts val="1000"/>
                        </a:spcAft>
                      </a:pPr>
                      <a:r>
                        <a:rPr lang="ru-RU" sz="1400" b="1">
                          <a:solidFill>
                            <a:srgbClr val="002060"/>
                          </a:solidFill>
                          <a:latin typeface="Arial Narrow"/>
                          <a:ea typeface="Times New Roman"/>
                          <a:cs typeface="Times New Roman CYR"/>
                        </a:rPr>
                        <a:t>-</a:t>
                      </a:r>
                      <a:endParaRPr lang="ru-RU" sz="1400" b="1">
                        <a:solidFill>
                          <a:srgbClr val="002060"/>
                        </a:solidFill>
                        <a:latin typeface="Calibri"/>
                        <a:ea typeface="Calibri"/>
                        <a:cs typeface="Times New Roman"/>
                      </a:endParaRPr>
                    </a:p>
                  </a:txBody>
                  <a:tcPr marL="63525" marR="6352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85000"/>
                      </a:schemeClr>
                    </a:solidFill>
                  </a:tcPr>
                </a:tc>
                <a:tc>
                  <a:txBody>
                    <a:bodyPr/>
                    <a:lstStyle/>
                    <a:p>
                      <a:pPr algn="ctr">
                        <a:lnSpc>
                          <a:spcPct val="115000"/>
                        </a:lnSpc>
                        <a:spcAft>
                          <a:spcPts val="1000"/>
                        </a:spcAft>
                      </a:pPr>
                      <a:r>
                        <a:rPr lang="ru-RU" sz="1400" b="1">
                          <a:solidFill>
                            <a:srgbClr val="002060"/>
                          </a:solidFill>
                          <a:latin typeface="Arial Narrow"/>
                          <a:ea typeface="Times New Roman"/>
                          <a:cs typeface="Times New Roman CYR"/>
                        </a:rPr>
                        <a:t>0,000</a:t>
                      </a:r>
                      <a:endParaRPr lang="ru-RU" sz="1400" b="1">
                        <a:solidFill>
                          <a:srgbClr val="002060"/>
                        </a:solidFill>
                        <a:latin typeface="Calibri"/>
                        <a:ea typeface="Calibri"/>
                        <a:cs typeface="Times New Roman"/>
                      </a:endParaRPr>
                    </a:p>
                  </a:txBody>
                  <a:tcPr marL="63525" marR="6352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85000"/>
                      </a:schemeClr>
                    </a:solidFill>
                  </a:tcPr>
                </a:tc>
                <a:tc>
                  <a:txBody>
                    <a:bodyPr/>
                    <a:lstStyle/>
                    <a:p>
                      <a:pPr algn="ctr">
                        <a:lnSpc>
                          <a:spcPct val="115000"/>
                        </a:lnSpc>
                        <a:spcAft>
                          <a:spcPts val="1000"/>
                        </a:spcAft>
                      </a:pPr>
                      <a:r>
                        <a:rPr lang="ru-RU" sz="1400" b="1" dirty="0">
                          <a:solidFill>
                            <a:srgbClr val="002060"/>
                          </a:solidFill>
                          <a:latin typeface="Arial Narrow"/>
                          <a:ea typeface="Times New Roman"/>
                          <a:cs typeface="Times New Roman CYR"/>
                        </a:rPr>
                        <a:t>-</a:t>
                      </a:r>
                      <a:endParaRPr lang="ru-RU" sz="1400" b="1" dirty="0">
                        <a:solidFill>
                          <a:srgbClr val="002060"/>
                        </a:solidFill>
                        <a:latin typeface="Calibri"/>
                        <a:ea typeface="Calibri"/>
                        <a:cs typeface="Times New Roman"/>
                      </a:endParaRPr>
                    </a:p>
                  </a:txBody>
                  <a:tcPr marL="63525" marR="6352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85000"/>
                      </a:schemeClr>
                    </a:solidFill>
                  </a:tcPr>
                </a:tc>
                <a:tc>
                  <a:txBody>
                    <a:bodyPr/>
                    <a:lstStyle/>
                    <a:p>
                      <a:pPr algn="ctr">
                        <a:lnSpc>
                          <a:spcPct val="115000"/>
                        </a:lnSpc>
                        <a:spcAft>
                          <a:spcPts val="1000"/>
                        </a:spcAft>
                      </a:pPr>
                      <a:r>
                        <a:rPr lang="ru-RU" sz="1400" b="1" dirty="0">
                          <a:solidFill>
                            <a:srgbClr val="002060"/>
                          </a:solidFill>
                          <a:latin typeface="Arial Narrow"/>
                          <a:ea typeface="Times New Roman"/>
                          <a:cs typeface="Times New Roman CYR"/>
                        </a:rPr>
                        <a:t>0,001</a:t>
                      </a:r>
                      <a:endParaRPr lang="ru-RU" sz="1400" b="1" dirty="0">
                        <a:solidFill>
                          <a:srgbClr val="002060"/>
                        </a:solidFill>
                        <a:latin typeface="Calibri"/>
                        <a:ea typeface="Calibri"/>
                        <a:cs typeface="Times New Roman"/>
                      </a:endParaRPr>
                    </a:p>
                  </a:txBody>
                  <a:tcPr marL="63525" marR="6352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85000"/>
                      </a:schemeClr>
                    </a:solidFill>
                  </a:tcPr>
                </a:tc>
                <a:tc>
                  <a:txBody>
                    <a:bodyPr/>
                    <a:lstStyle/>
                    <a:p>
                      <a:pPr algn="ctr">
                        <a:lnSpc>
                          <a:spcPct val="115000"/>
                        </a:lnSpc>
                        <a:spcAft>
                          <a:spcPts val="1000"/>
                        </a:spcAft>
                      </a:pPr>
                      <a:r>
                        <a:rPr lang="ru-RU" sz="1400" b="1" dirty="0">
                          <a:solidFill>
                            <a:srgbClr val="002060"/>
                          </a:solidFill>
                          <a:latin typeface="Arial Narrow"/>
                          <a:ea typeface="Times New Roman"/>
                          <a:cs typeface="Times New Roman"/>
                        </a:rPr>
                        <a:t>0,004</a:t>
                      </a:r>
                      <a:endParaRPr lang="ru-RU" sz="1400" b="1" dirty="0">
                        <a:solidFill>
                          <a:srgbClr val="002060"/>
                        </a:solidFill>
                        <a:latin typeface="Calibri"/>
                        <a:ea typeface="Calibri"/>
                        <a:cs typeface="Times New Roman"/>
                      </a:endParaRPr>
                    </a:p>
                  </a:txBody>
                  <a:tcPr marL="63525" marR="63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85000"/>
                      </a:schemeClr>
                    </a:solidFill>
                  </a:tcPr>
                </a:tc>
                <a:tc>
                  <a:txBody>
                    <a:bodyPr/>
                    <a:lstStyle/>
                    <a:p>
                      <a:pPr algn="ctr">
                        <a:lnSpc>
                          <a:spcPct val="115000"/>
                        </a:lnSpc>
                        <a:spcAft>
                          <a:spcPts val="1000"/>
                        </a:spcAft>
                      </a:pPr>
                      <a:r>
                        <a:rPr lang="ru-RU" sz="1400" b="1" dirty="0">
                          <a:solidFill>
                            <a:srgbClr val="002060"/>
                          </a:solidFill>
                          <a:latin typeface="Arial Narrow"/>
                          <a:ea typeface="Times New Roman"/>
                          <a:cs typeface="Times New Roman"/>
                        </a:rPr>
                        <a:t>0,021</a:t>
                      </a:r>
                      <a:endParaRPr lang="ru-RU" sz="1400" b="1" dirty="0">
                        <a:solidFill>
                          <a:srgbClr val="002060"/>
                        </a:solidFill>
                        <a:latin typeface="Calibri"/>
                        <a:ea typeface="Calibri"/>
                        <a:cs typeface="Times New Roman"/>
                      </a:endParaRPr>
                    </a:p>
                  </a:txBody>
                  <a:tcPr marL="63525" marR="63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85000"/>
                      </a:schemeClr>
                    </a:solidFill>
                  </a:tcPr>
                </a:tc>
              </a:tr>
              <a:tr h="334866">
                <a:tc>
                  <a:txBody>
                    <a:bodyPr/>
                    <a:lstStyle/>
                    <a:p>
                      <a:pPr algn="ctr">
                        <a:lnSpc>
                          <a:spcPct val="115000"/>
                        </a:lnSpc>
                        <a:spcAft>
                          <a:spcPts val="1000"/>
                        </a:spcAft>
                      </a:pPr>
                      <a:r>
                        <a:rPr lang="ru-RU" sz="1400" b="1">
                          <a:solidFill>
                            <a:srgbClr val="002060"/>
                          </a:solidFill>
                          <a:latin typeface="Arial Narrow"/>
                          <a:ea typeface="Times New Roman"/>
                          <a:cs typeface="Times New Roman"/>
                        </a:rPr>
                        <a:t>Зеленогорск</a:t>
                      </a:r>
                      <a:endParaRPr lang="ru-RU" sz="1400" b="1">
                        <a:solidFill>
                          <a:srgbClr val="002060"/>
                        </a:solidFill>
                        <a:latin typeface="Calibri"/>
                        <a:ea typeface="Calibri"/>
                        <a:cs typeface="Times New Roman"/>
                      </a:endParaRPr>
                    </a:p>
                  </a:txBody>
                  <a:tcPr marL="63525" marR="63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85000"/>
                      </a:schemeClr>
                    </a:solidFill>
                  </a:tcPr>
                </a:tc>
                <a:tc>
                  <a:txBody>
                    <a:bodyPr/>
                    <a:lstStyle/>
                    <a:p>
                      <a:pPr algn="ctr">
                        <a:lnSpc>
                          <a:spcPct val="115000"/>
                        </a:lnSpc>
                        <a:spcAft>
                          <a:spcPts val="1000"/>
                        </a:spcAft>
                      </a:pPr>
                      <a:r>
                        <a:rPr lang="ru-RU" sz="1400" b="1">
                          <a:solidFill>
                            <a:srgbClr val="002060"/>
                          </a:solidFill>
                          <a:latin typeface="Arial Narrow"/>
                          <a:ea typeface="Times New Roman"/>
                          <a:cs typeface="Times New Roman CYR"/>
                        </a:rPr>
                        <a:t>0,072</a:t>
                      </a:r>
                      <a:endParaRPr lang="ru-RU" sz="1400" b="1">
                        <a:solidFill>
                          <a:srgbClr val="002060"/>
                        </a:solidFill>
                        <a:latin typeface="Calibri"/>
                        <a:ea typeface="Calibri"/>
                        <a:cs typeface="Times New Roman"/>
                      </a:endParaRPr>
                    </a:p>
                  </a:txBody>
                  <a:tcPr marL="63525" marR="6352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85000"/>
                      </a:schemeClr>
                    </a:solidFill>
                  </a:tcPr>
                </a:tc>
                <a:tc>
                  <a:txBody>
                    <a:bodyPr/>
                    <a:lstStyle/>
                    <a:p>
                      <a:pPr algn="ctr">
                        <a:lnSpc>
                          <a:spcPct val="115000"/>
                        </a:lnSpc>
                        <a:spcAft>
                          <a:spcPts val="1000"/>
                        </a:spcAft>
                      </a:pPr>
                      <a:r>
                        <a:rPr lang="ru-RU" sz="1400" b="1">
                          <a:solidFill>
                            <a:srgbClr val="002060"/>
                          </a:solidFill>
                          <a:latin typeface="Arial Narrow"/>
                          <a:ea typeface="Times New Roman"/>
                          <a:cs typeface="Times New Roman CYR"/>
                        </a:rPr>
                        <a:t>-</a:t>
                      </a:r>
                      <a:endParaRPr lang="ru-RU" sz="1400" b="1">
                        <a:solidFill>
                          <a:srgbClr val="002060"/>
                        </a:solidFill>
                        <a:latin typeface="Calibri"/>
                        <a:ea typeface="Calibri"/>
                        <a:cs typeface="Times New Roman"/>
                      </a:endParaRPr>
                    </a:p>
                  </a:txBody>
                  <a:tcPr marL="63525" marR="6352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85000"/>
                      </a:schemeClr>
                    </a:solidFill>
                  </a:tcPr>
                </a:tc>
                <a:tc>
                  <a:txBody>
                    <a:bodyPr/>
                    <a:lstStyle/>
                    <a:p>
                      <a:pPr algn="ctr">
                        <a:lnSpc>
                          <a:spcPct val="115000"/>
                        </a:lnSpc>
                        <a:spcAft>
                          <a:spcPts val="1000"/>
                        </a:spcAft>
                      </a:pPr>
                      <a:r>
                        <a:rPr lang="ru-RU" sz="1400" b="1">
                          <a:solidFill>
                            <a:srgbClr val="002060"/>
                          </a:solidFill>
                          <a:latin typeface="Arial Narrow"/>
                          <a:ea typeface="Times New Roman"/>
                          <a:cs typeface="Times New Roman CYR"/>
                        </a:rPr>
                        <a:t>0,002</a:t>
                      </a:r>
                      <a:endParaRPr lang="ru-RU" sz="1400" b="1">
                        <a:solidFill>
                          <a:srgbClr val="002060"/>
                        </a:solidFill>
                        <a:latin typeface="Calibri"/>
                        <a:ea typeface="Calibri"/>
                        <a:cs typeface="Times New Roman"/>
                      </a:endParaRPr>
                    </a:p>
                  </a:txBody>
                  <a:tcPr marL="63525" marR="6352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85000"/>
                      </a:schemeClr>
                    </a:solidFill>
                  </a:tcPr>
                </a:tc>
                <a:tc>
                  <a:txBody>
                    <a:bodyPr/>
                    <a:lstStyle/>
                    <a:p>
                      <a:pPr algn="ctr">
                        <a:lnSpc>
                          <a:spcPct val="115000"/>
                        </a:lnSpc>
                        <a:spcAft>
                          <a:spcPts val="1000"/>
                        </a:spcAft>
                      </a:pPr>
                      <a:r>
                        <a:rPr lang="ru-RU" sz="1400" b="1">
                          <a:solidFill>
                            <a:srgbClr val="002060"/>
                          </a:solidFill>
                          <a:latin typeface="Arial Narrow"/>
                          <a:ea typeface="Times New Roman"/>
                          <a:cs typeface="Times New Roman CYR"/>
                        </a:rPr>
                        <a:t>0,011</a:t>
                      </a:r>
                      <a:endParaRPr lang="ru-RU" sz="1400" b="1">
                        <a:solidFill>
                          <a:srgbClr val="002060"/>
                        </a:solidFill>
                        <a:latin typeface="Calibri"/>
                        <a:ea typeface="Calibri"/>
                        <a:cs typeface="Times New Roman"/>
                      </a:endParaRPr>
                    </a:p>
                  </a:txBody>
                  <a:tcPr marL="63525" marR="6352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85000"/>
                      </a:schemeClr>
                    </a:solidFill>
                  </a:tcPr>
                </a:tc>
                <a:tc>
                  <a:txBody>
                    <a:bodyPr/>
                    <a:lstStyle/>
                    <a:p>
                      <a:pPr algn="ctr">
                        <a:lnSpc>
                          <a:spcPct val="115000"/>
                        </a:lnSpc>
                        <a:spcAft>
                          <a:spcPts val="1000"/>
                        </a:spcAft>
                      </a:pPr>
                      <a:r>
                        <a:rPr lang="ru-RU" sz="1400" b="1">
                          <a:solidFill>
                            <a:srgbClr val="002060"/>
                          </a:solidFill>
                          <a:latin typeface="Arial Narrow"/>
                          <a:ea typeface="Times New Roman"/>
                          <a:cs typeface="Times New Roman CYR"/>
                        </a:rPr>
                        <a:t>-</a:t>
                      </a:r>
                      <a:endParaRPr lang="ru-RU" sz="1400" b="1">
                        <a:solidFill>
                          <a:srgbClr val="002060"/>
                        </a:solidFill>
                        <a:latin typeface="Calibri"/>
                        <a:ea typeface="Calibri"/>
                        <a:cs typeface="Times New Roman"/>
                      </a:endParaRPr>
                    </a:p>
                  </a:txBody>
                  <a:tcPr marL="63525" marR="6352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85000"/>
                      </a:schemeClr>
                    </a:solidFill>
                  </a:tcPr>
                </a:tc>
                <a:tc>
                  <a:txBody>
                    <a:bodyPr/>
                    <a:lstStyle/>
                    <a:p>
                      <a:pPr algn="ctr">
                        <a:lnSpc>
                          <a:spcPct val="115000"/>
                        </a:lnSpc>
                        <a:spcAft>
                          <a:spcPts val="1000"/>
                        </a:spcAft>
                      </a:pPr>
                      <a:r>
                        <a:rPr lang="ru-RU" sz="1400" b="1">
                          <a:solidFill>
                            <a:srgbClr val="002060"/>
                          </a:solidFill>
                          <a:latin typeface="Arial Narrow"/>
                          <a:ea typeface="Times New Roman"/>
                          <a:cs typeface="Times New Roman CYR"/>
                        </a:rPr>
                        <a:t>-</a:t>
                      </a:r>
                      <a:endParaRPr lang="ru-RU" sz="1400" b="1">
                        <a:solidFill>
                          <a:srgbClr val="002060"/>
                        </a:solidFill>
                        <a:latin typeface="Calibri"/>
                        <a:ea typeface="Calibri"/>
                        <a:cs typeface="Times New Roman"/>
                      </a:endParaRPr>
                    </a:p>
                  </a:txBody>
                  <a:tcPr marL="63525" marR="6352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85000"/>
                      </a:schemeClr>
                    </a:solidFill>
                  </a:tcPr>
                </a:tc>
                <a:tc>
                  <a:txBody>
                    <a:bodyPr/>
                    <a:lstStyle/>
                    <a:p>
                      <a:pPr algn="ctr">
                        <a:lnSpc>
                          <a:spcPct val="115000"/>
                        </a:lnSpc>
                        <a:spcAft>
                          <a:spcPts val="1000"/>
                        </a:spcAft>
                      </a:pPr>
                      <a:r>
                        <a:rPr lang="ru-RU" sz="1400" b="1">
                          <a:solidFill>
                            <a:srgbClr val="002060"/>
                          </a:solidFill>
                          <a:latin typeface="Arial Narrow"/>
                          <a:ea typeface="Times New Roman"/>
                          <a:cs typeface="Times New Roman CYR"/>
                        </a:rPr>
                        <a:t>0,043</a:t>
                      </a:r>
                      <a:endParaRPr lang="ru-RU" sz="1400" b="1">
                        <a:solidFill>
                          <a:srgbClr val="002060"/>
                        </a:solidFill>
                        <a:latin typeface="Calibri"/>
                        <a:ea typeface="Calibri"/>
                        <a:cs typeface="Times New Roman"/>
                      </a:endParaRPr>
                    </a:p>
                  </a:txBody>
                  <a:tcPr marL="63525" marR="6352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85000"/>
                      </a:schemeClr>
                    </a:solidFill>
                  </a:tcPr>
                </a:tc>
                <a:tc>
                  <a:txBody>
                    <a:bodyPr/>
                    <a:lstStyle/>
                    <a:p>
                      <a:pPr algn="ctr">
                        <a:lnSpc>
                          <a:spcPct val="115000"/>
                        </a:lnSpc>
                        <a:spcAft>
                          <a:spcPts val="1000"/>
                        </a:spcAft>
                      </a:pPr>
                      <a:r>
                        <a:rPr lang="ru-RU" sz="1400" b="1">
                          <a:solidFill>
                            <a:srgbClr val="002060"/>
                          </a:solidFill>
                          <a:latin typeface="Arial Narrow"/>
                          <a:ea typeface="Times New Roman"/>
                          <a:cs typeface="Times New Roman CYR"/>
                        </a:rPr>
                        <a:t>-</a:t>
                      </a:r>
                      <a:endParaRPr lang="ru-RU" sz="1400" b="1">
                        <a:solidFill>
                          <a:srgbClr val="002060"/>
                        </a:solidFill>
                        <a:latin typeface="Calibri"/>
                        <a:ea typeface="Calibri"/>
                        <a:cs typeface="Times New Roman"/>
                      </a:endParaRPr>
                    </a:p>
                  </a:txBody>
                  <a:tcPr marL="63525" marR="6352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85000"/>
                      </a:schemeClr>
                    </a:solidFill>
                  </a:tcPr>
                </a:tc>
                <a:tc>
                  <a:txBody>
                    <a:bodyPr/>
                    <a:lstStyle/>
                    <a:p>
                      <a:pPr algn="ctr">
                        <a:lnSpc>
                          <a:spcPct val="115000"/>
                        </a:lnSpc>
                        <a:spcAft>
                          <a:spcPts val="1000"/>
                        </a:spcAft>
                      </a:pPr>
                      <a:r>
                        <a:rPr lang="ru-RU" sz="1400" b="1" i="1" dirty="0">
                          <a:solidFill>
                            <a:srgbClr val="3333FF"/>
                          </a:solidFill>
                          <a:latin typeface="Arial Narrow"/>
                          <a:ea typeface="Times New Roman"/>
                          <a:cs typeface="Times New Roman CYR"/>
                        </a:rPr>
                        <a:t>0,179</a:t>
                      </a:r>
                      <a:endParaRPr lang="ru-RU" sz="1400" b="1" dirty="0">
                        <a:solidFill>
                          <a:srgbClr val="3333FF"/>
                        </a:solidFill>
                        <a:latin typeface="Calibri"/>
                        <a:ea typeface="Calibri"/>
                        <a:cs typeface="Times New Roman"/>
                      </a:endParaRPr>
                    </a:p>
                  </a:txBody>
                  <a:tcPr marL="63525" marR="6352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85000"/>
                      </a:schemeClr>
                    </a:solidFill>
                  </a:tcPr>
                </a:tc>
                <a:tc>
                  <a:txBody>
                    <a:bodyPr/>
                    <a:lstStyle/>
                    <a:p>
                      <a:pPr algn="ctr">
                        <a:lnSpc>
                          <a:spcPct val="115000"/>
                        </a:lnSpc>
                        <a:spcAft>
                          <a:spcPts val="1000"/>
                        </a:spcAft>
                      </a:pPr>
                      <a:r>
                        <a:rPr lang="ru-RU" sz="1400" b="1" dirty="0">
                          <a:solidFill>
                            <a:srgbClr val="002060"/>
                          </a:solidFill>
                          <a:latin typeface="Arial Narrow"/>
                          <a:ea typeface="Times New Roman"/>
                          <a:cs typeface="Times New Roman"/>
                        </a:rPr>
                        <a:t>0,043</a:t>
                      </a:r>
                      <a:endParaRPr lang="ru-RU" sz="1400" b="1" dirty="0">
                        <a:solidFill>
                          <a:srgbClr val="002060"/>
                        </a:solidFill>
                        <a:latin typeface="Calibri"/>
                        <a:ea typeface="Calibri"/>
                        <a:cs typeface="Times New Roman"/>
                      </a:endParaRPr>
                    </a:p>
                  </a:txBody>
                  <a:tcPr marL="63525" marR="63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85000"/>
                      </a:schemeClr>
                    </a:solidFill>
                  </a:tcPr>
                </a:tc>
                <a:tc>
                  <a:txBody>
                    <a:bodyPr/>
                    <a:lstStyle/>
                    <a:p>
                      <a:pPr algn="ctr">
                        <a:lnSpc>
                          <a:spcPct val="115000"/>
                        </a:lnSpc>
                        <a:spcAft>
                          <a:spcPts val="1000"/>
                        </a:spcAft>
                      </a:pPr>
                      <a:r>
                        <a:rPr lang="ru-RU" sz="1400" b="1" dirty="0">
                          <a:solidFill>
                            <a:srgbClr val="002060"/>
                          </a:solidFill>
                          <a:latin typeface="Arial Narrow"/>
                          <a:ea typeface="Times New Roman"/>
                          <a:cs typeface="Times New Roman"/>
                        </a:rPr>
                        <a:t>0,011</a:t>
                      </a:r>
                      <a:endParaRPr lang="ru-RU" sz="1400" b="1" dirty="0">
                        <a:solidFill>
                          <a:srgbClr val="002060"/>
                        </a:solidFill>
                        <a:latin typeface="Calibri"/>
                        <a:ea typeface="Calibri"/>
                        <a:cs typeface="Times New Roman"/>
                      </a:endParaRPr>
                    </a:p>
                  </a:txBody>
                  <a:tcPr marL="63525" marR="63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85000"/>
                      </a:schemeClr>
                    </a:solidFill>
                  </a:tcPr>
                </a:tc>
              </a:tr>
              <a:tr h="334866">
                <a:tc>
                  <a:txBody>
                    <a:bodyPr/>
                    <a:lstStyle/>
                    <a:p>
                      <a:pPr>
                        <a:lnSpc>
                          <a:spcPct val="115000"/>
                        </a:lnSpc>
                        <a:spcAft>
                          <a:spcPts val="1000"/>
                        </a:spcAft>
                      </a:pPr>
                      <a:r>
                        <a:rPr lang="ru-RU" sz="1400" b="1" dirty="0">
                          <a:solidFill>
                            <a:srgbClr val="002060"/>
                          </a:solidFill>
                          <a:latin typeface="Arial Narrow"/>
                          <a:ea typeface="Calibri"/>
                          <a:cs typeface="Times New Roman"/>
                        </a:rPr>
                        <a:t>Среднее</a:t>
                      </a:r>
                      <a:endParaRPr lang="ru-RU" sz="1400" b="1" dirty="0">
                        <a:solidFill>
                          <a:srgbClr val="002060"/>
                        </a:solidFill>
                        <a:latin typeface="Calibri"/>
                        <a:ea typeface="Calibri"/>
                        <a:cs typeface="Times New Roman"/>
                      </a:endParaRPr>
                    </a:p>
                  </a:txBody>
                  <a:tcPr marL="63525" marR="63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85000"/>
                      </a:schemeClr>
                    </a:solidFill>
                  </a:tcPr>
                </a:tc>
                <a:tc>
                  <a:txBody>
                    <a:bodyPr/>
                    <a:lstStyle/>
                    <a:p>
                      <a:pPr algn="ctr">
                        <a:lnSpc>
                          <a:spcPct val="115000"/>
                        </a:lnSpc>
                        <a:spcAft>
                          <a:spcPts val="1000"/>
                        </a:spcAft>
                      </a:pPr>
                      <a:r>
                        <a:rPr lang="ru-RU" sz="1400" b="1" dirty="0">
                          <a:solidFill>
                            <a:srgbClr val="002060"/>
                          </a:solidFill>
                          <a:latin typeface="Arial Narrow"/>
                          <a:ea typeface="Calibri"/>
                          <a:cs typeface="Times New Roman"/>
                        </a:rPr>
                        <a:t>0,093</a:t>
                      </a:r>
                      <a:endParaRPr lang="ru-RU" sz="1400" b="1" dirty="0">
                        <a:solidFill>
                          <a:srgbClr val="002060"/>
                        </a:solidFill>
                        <a:latin typeface="Calibri"/>
                        <a:ea typeface="Calibri"/>
                        <a:cs typeface="Times New Roman"/>
                      </a:endParaRPr>
                    </a:p>
                  </a:txBody>
                  <a:tcPr marL="63525" marR="6352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85000"/>
                      </a:schemeClr>
                    </a:solidFill>
                  </a:tcPr>
                </a:tc>
                <a:tc>
                  <a:txBody>
                    <a:bodyPr/>
                    <a:lstStyle/>
                    <a:p>
                      <a:pPr algn="ctr">
                        <a:lnSpc>
                          <a:spcPct val="115000"/>
                        </a:lnSpc>
                        <a:spcAft>
                          <a:spcPts val="1000"/>
                        </a:spcAft>
                      </a:pPr>
                      <a:r>
                        <a:rPr lang="ru-RU" sz="1400" b="1">
                          <a:solidFill>
                            <a:srgbClr val="002060"/>
                          </a:solidFill>
                          <a:latin typeface="Arial Narrow"/>
                          <a:ea typeface="Calibri"/>
                          <a:cs typeface="Times New Roman"/>
                        </a:rPr>
                        <a:t>0,059</a:t>
                      </a:r>
                      <a:endParaRPr lang="ru-RU" sz="1400" b="1">
                        <a:solidFill>
                          <a:srgbClr val="002060"/>
                        </a:solidFill>
                        <a:latin typeface="Calibri"/>
                        <a:ea typeface="Calibri"/>
                        <a:cs typeface="Times New Roman"/>
                      </a:endParaRPr>
                    </a:p>
                  </a:txBody>
                  <a:tcPr marL="63525" marR="6352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85000"/>
                      </a:schemeClr>
                    </a:solidFill>
                  </a:tcPr>
                </a:tc>
                <a:tc>
                  <a:txBody>
                    <a:bodyPr/>
                    <a:lstStyle/>
                    <a:p>
                      <a:pPr algn="ctr">
                        <a:lnSpc>
                          <a:spcPct val="115000"/>
                        </a:lnSpc>
                        <a:spcAft>
                          <a:spcPts val="1000"/>
                        </a:spcAft>
                      </a:pPr>
                      <a:r>
                        <a:rPr lang="ru-RU" sz="1400" b="1">
                          <a:solidFill>
                            <a:srgbClr val="002060"/>
                          </a:solidFill>
                          <a:latin typeface="Arial Narrow"/>
                          <a:ea typeface="Calibri"/>
                          <a:cs typeface="Times New Roman"/>
                        </a:rPr>
                        <a:t>0,071</a:t>
                      </a:r>
                      <a:endParaRPr lang="ru-RU" sz="1400" b="1">
                        <a:solidFill>
                          <a:srgbClr val="002060"/>
                        </a:solidFill>
                        <a:latin typeface="Calibri"/>
                        <a:ea typeface="Calibri"/>
                        <a:cs typeface="Times New Roman"/>
                      </a:endParaRPr>
                    </a:p>
                  </a:txBody>
                  <a:tcPr marL="63525" marR="6352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85000"/>
                      </a:schemeClr>
                    </a:solidFill>
                  </a:tcPr>
                </a:tc>
                <a:tc>
                  <a:txBody>
                    <a:bodyPr/>
                    <a:lstStyle/>
                    <a:p>
                      <a:pPr algn="ctr">
                        <a:lnSpc>
                          <a:spcPct val="115000"/>
                        </a:lnSpc>
                        <a:spcAft>
                          <a:spcPts val="1000"/>
                        </a:spcAft>
                      </a:pPr>
                      <a:r>
                        <a:rPr lang="ru-RU" sz="1400" b="1">
                          <a:solidFill>
                            <a:srgbClr val="002060"/>
                          </a:solidFill>
                          <a:latin typeface="Arial Narrow"/>
                          <a:ea typeface="Calibri"/>
                          <a:cs typeface="Times New Roman"/>
                        </a:rPr>
                        <a:t>0,042</a:t>
                      </a:r>
                      <a:endParaRPr lang="ru-RU" sz="1400" b="1">
                        <a:solidFill>
                          <a:srgbClr val="002060"/>
                        </a:solidFill>
                        <a:latin typeface="Calibri"/>
                        <a:ea typeface="Calibri"/>
                        <a:cs typeface="Times New Roman"/>
                      </a:endParaRPr>
                    </a:p>
                  </a:txBody>
                  <a:tcPr marL="63525" marR="6352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85000"/>
                      </a:schemeClr>
                    </a:solidFill>
                  </a:tcPr>
                </a:tc>
                <a:tc>
                  <a:txBody>
                    <a:bodyPr/>
                    <a:lstStyle/>
                    <a:p>
                      <a:pPr algn="ctr">
                        <a:lnSpc>
                          <a:spcPct val="115000"/>
                        </a:lnSpc>
                        <a:spcAft>
                          <a:spcPts val="1000"/>
                        </a:spcAft>
                      </a:pPr>
                      <a:r>
                        <a:rPr lang="ru-RU" sz="1400" b="1" i="1" dirty="0">
                          <a:solidFill>
                            <a:srgbClr val="3333FF"/>
                          </a:solidFill>
                          <a:latin typeface="Arial Narrow"/>
                          <a:ea typeface="Times New Roman"/>
                          <a:cs typeface="Times New Roman CYR"/>
                        </a:rPr>
                        <a:t>0,126</a:t>
                      </a:r>
                      <a:endParaRPr lang="ru-RU" sz="1400" b="1" dirty="0">
                        <a:solidFill>
                          <a:srgbClr val="3333FF"/>
                        </a:solidFill>
                        <a:latin typeface="Calibri"/>
                        <a:ea typeface="Calibri"/>
                        <a:cs typeface="Times New Roman"/>
                      </a:endParaRPr>
                    </a:p>
                  </a:txBody>
                  <a:tcPr marL="63525" marR="6352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85000"/>
                      </a:schemeClr>
                    </a:solidFill>
                  </a:tcPr>
                </a:tc>
                <a:tc>
                  <a:txBody>
                    <a:bodyPr/>
                    <a:lstStyle/>
                    <a:p>
                      <a:pPr algn="ctr">
                        <a:lnSpc>
                          <a:spcPct val="115000"/>
                        </a:lnSpc>
                        <a:spcAft>
                          <a:spcPts val="1000"/>
                        </a:spcAft>
                      </a:pPr>
                      <a:r>
                        <a:rPr lang="ru-RU" sz="1400" b="1">
                          <a:solidFill>
                            <a:srgbClr val="002060"/>
                          </a:solidFill>
                          <a:latin typeface="Arial Narrow"/>
                          <a:ea typeface="Calibri"/>
                          <a:cs typeface="Times New Roman"/>
                        </a:rPr>
                        <a:t>0,053</a:t>
                      </a:r>
                      <a:endParaRPr lang="ru-RU" sz="1400" b="1">
                        <a:solidFill>
                          <a:srgbClr val="002060"/>
                        </a:solidFill>
                        <a:latin typeface="Calibri"/>
                        <a:ea typeface="Calibri"/>
                        <a:cs typeface="Times New Roman"/>
                      </a:endParaRPr>
                    </a:p>
                  </a:txBody>
                  <a:tcPr marL="63525" marR="6352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85000"/>
                      </a:schemeClr>
                    </a:solidFill>
                  </a:tcPr>
                </a:tc>
                <a:tc>
                  <a:txBody>
                    <a:bodyPr/>
                    <a:lstStyle/>
                    <a:p>
                      <a:pPr algn="ctr">
                        <a:lnSpc>
                          <a:spcPct val="115000"/>
                        </a:lnSpc>
                        <a:spcAft>
                          <a:spcPts val="1000"/>
                        </a:spcAft>
                      </a:pPr>
                      <a:r>
                        <a:rPr lang="ru-RU" sz="1400" b="1">
                          <a:solidFill>
                            <a:srgbClr val="002060"/>
                          </a:solidFill>
                          <a:latin typeface="Arial Narrow"/>
                          <a:ea typeface="Calibri"/>
                          <a:cs typeface="Times New Roman"/>
                        </a:rPr>
                        <a:t>0,061</a:t>
                      </a:r>
                      <a:endParaRPr lang="ru-RU" sz="1400" b="1">
                        <a:solidFill>
                          <a:srgbClr val="002060"/>
                        </a:solidFill>
                        <a:latin typeface="Calibri"/>
                        <a:ea typeface="Calibri"/>
                        <a:cs typeface="Times New Roman"/>
                      </a:endParaRPr>
                    </a:p>
                  </a:txBody>
                  <a:tcPr marL="63525" marR="6352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85000"/>
                      </a:schemeClr>
                    </a:solidFill>
                  </a:tcPr>
                </a:tc>
                <a:tc>
                  <a:txBody>
                    <a:bodyPr/>
                    <a:lstStyle/>
                    <a:p>
                      <a:pPr algn="ctr">
                        <a:lnSpc>
                          <a:spcPct val="115000"/>
                        </a:lnSpc>
                        <a:spcAft>
                          <a:spcPts val="1000"/>
                        </a:spcAft>
                      </a:pPr>
                      <a:r>
                        <a:rPr lang="ru-RU" sz="1400" b="1">
                          <a:solidFill>
                            <a:srgbClr val="002060"/>
                          </a:solidFill>
                          <a:latin typeface="Arial Narrow"/>
                          <a:ea typeface="Calibri"/>
                          <a:cs typeface="Times New Roman"/>
                        </a:rPr>
                        <a:t>0,028</a:t>
                      </a:r>
                      <a:endParaRPr lang="ru-RU" sz="1400" b="1">
                        <a:solidFill>
                          <a:srgbClr val="002060"/>
                        </a:solidFill>
                        <a:latin typeface="Calibri"/>
                        <a:ea typeface="Calibri"/>
                        <a:cs typeface="Times New Roman"/>
                      </a:endParaRPr>
                    </a:p>
                  </a:txBody>
                  <a:tcPr marL="63525" marR="6352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85000"/>
                      </a:schemeClr>
                    </a:solidFill>
                  </a:tcPr>
                </a:tc>
                <a:tc>
                  <a:txBody>
                    <a:bodyPr/>
                    <a:lstStyle/>
                    <a:p>
                      <a:pPr algn="ctr">
                        <a:lnSpc>
                          <a:spcPct val="115000"/>
                        </a:lnSpc>
                        <a:spcAft>
                          <a:spcPts val="1000"/>
                        </a:spcAft>
                      </a:pPr>
                      <a:r>
                        <a:rPr lang="ru-RU" sz="1400" b="1" dirty="0">
                          <a:solidFill>
                            <a:srgbClr val="002060"/>
                          </a:solidFill>
                          <a:latin typeface="Arial Narrow"/>
                          <a:ea typeface="Calibri"/>
                          <a:cs typeface="Times New Roman"/>
                        </a:rPr>
                        <a:t>0,053</a:t>
                      </a:r>
                      <a:endParaRPr lang="ru-RU" sz="1400" b="1" dirty="0">
                        <a:solidFill>
                          <a:srgbClr val="002060"/>
                        </a:solidFill>
                        <a:latin typeface="Calibri"/>
                        <a:ea typeface="Calibri"/>
                        <a:cs typeface="Times New Roman"/>
                      </a:endParaRPr>
                    </a:p>
                  </a:txBody>
                  <a:tcPr marL="63525" marR="6352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85000"/>
                      </a:schemeClr>
                    </a:solidFill>
                  </a:tcPr>
                </a:tc>
                <a:tc>
                  <a:txBody>
                    <a:bodyPr/>
                    <a:lstStyle/>
                    <a:p>
                      <a:pPr algn="ctr">
                        <a:lnSpc>
                          <a:spcPct val="115000"/>
                        </a:lnSpc>
                        <a:spcAft>
                          <a:spcPts val="1000"/>
                        </a:spcAft>
                      </a:pPr>
                      <a:r>
                        <a:rPr lang="ru-RU" sz="1400" b="1" dirty="0">
                          <a:solidFill>
                            <a:srgbClr val="002060"/>
                          </a:solidFill>
                          <a:latin typeface="Arial Narrow"/>
                          <a:ea typeface="Calibri"/>
                          <a:cs typeface="Times New Roman"/>
                        </a:rPr>
                        <a:t>0,023</a:t>
                      </a:r>
                      <a:endParaRPr lang="ru-RU" sz="1400" b="1" dirty="0">
                        <a:solidFill>
                          <a:srgbClr val="002060"/>
                        </a:solidFill>
                        <a:latin typeface="Calibri"/>
                        <a:ea typeface="Calibri"/>
                        <a:cs typeface="Times New Roman"/>
                      </a:endParaRPr>
                    </a:p>
                  </a:txBody>
                  <a:tcPr marL="63525" marR="6352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85000"/>
                      </a:schemeClr>
                    </a:solidFill>
                  </a:tcPr>
                </a:tc>
                <a:tc>
                  <a:txBody>
                    <a:bodyPr/>
                    <a:lstStyle/>
                    <a:p>
                      <a:pPr algn="ctr">
                        <a:lnSpc>
                          <a:spcPct val="115000"/>
                        </a:lnSpc>
                        <a:spcAft>
                          <a:spcPts val="1000"/>
                        </a:spcAft>
                      </a:pPr>
                      <a:r>
                        <a:rPr lang="ru-RU" sz="1400" b="1" dirty="0">
                          <a:solidFill>
                            <a:srgbClr val="002060"/>
                          </a:solidFill>
                          <a:latin typeface="Arial Narrow"/>
                          <a:ea typeface="Calibri"/>
                          <a:cs typeface="Times New Roman"/>
                        </a:rPr>
                        <a:t>0,089</a:t>
                      </a:r>
                      <a:endParaRPr lang="ru-RU" sz="1400" b="1" dirty="0">
                        <a:solidFill>
                          <a:srgbClr val="002060"/>
                        </a:solidFill>
                        <a:latin typeface="Calibri"/>
                        <a:ea typeface="Calibri"/>
                        <a:cs typeface="Times New Roman"/>
                      </a:endParaRPr>
                    </a:p>
                  </a:txBody>
                  <a:tcPr marL="63525" marR="6352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85000"/>
                      </a:schemeClr>
                    </a:solidFill>
                  </a:tcPr>
                </a:tc>
              </a:tr>
            </a:tbl>
          </a:graphicData>
        </a:graphic>
      </p:graphicFrame>
      <p:sp>
        <p:nvSpPr>
          <p:cNvPr id="3" name="Rectangle 4"/>
          <p:cNvSpPr>
            <a:spLocks noChangeArrowheads="1"/>
          </p:cNvSpPr>
          <p:nvPr/>
        </p:nvSpPr>
        <p:spPr bwMode="auto">
          <a:xfrm>
            <a:off x="285720" y="0"/>
            <a:ext cx="8643998" cy="828675"/>
          </a:xfrm>
          <a:prstGeom prst="rect">
            <a:avLst/>
          </a:prstGeom>
          <a:noFill/>
          <a:ln w="9525">
            <a:noFill/>
            <a:miter lim="800000"/>
            <a:headEnd/>
            <a:tailEnd/>
          </a:ln>
          <a:effectLst/>
        </p:spPr>
        <p:txBody>
          <a:bodyPr/>
          <a:lstStyle/>
          <a:p>
            <a:pPr algn="ctr"/>
            <a:r>
              <a:rPr lang="ru-RU" sz="2000" dirty="0" smtClean="0"/>
              <a:t>Значения коэффициентов детерминации (R</a:t>
            </a:r>
            <a:r>
              <a:rPr lang="ru-RU" sz="2000" baseline="30000" dirty="0" smtClean="0"/>
              <a:t>2</a:t>
            </a:r>
            <a:r>
              <a:rPr lang="ru-RU" sz="2000" dirty="0" smtClean="0"/>
              <a:t>), соответствующие  аппроксимации данных Вход-Выход за 3 года  функцией С</a:t>
            </a:r>
            <a:r>
              <a:rPr lang="en-US" sz="2000" dirty="0" smtClean="0"/>
              <a:t>ex</a:t>
            </a:r>
            <a:r>
              <a:rPr lang="ru-RU" sz="2000" dirty="0" smtClean="0"/>
              <a:t> = </a:t>
            </a:r>
            <a:r>
              <a:rPr lang="en-US" sz="2000" dirty="0" smtClean="0"/>
              <a:t>f (</a:t>
            </a:r>
            <a:r>
              <a:rPr lang="en-US" sz="2000" dirty="0" err="1" smtClean="0"/>
              <a:t>Cen</a:t>
            </a:r>
            <a:r>
              <a:rPr lang="en-US" sz="2000" dirty="0" smtClean="0"/>
              <a:t>)</a:t>
            </a:r>
            <a:endParaRPr lang="ru-RU" sz="2000" b="1" dirty="0"/>
          </a:p>
        </p:txBody>
      </p:sp>
      <p:sp>
        <p:nvSpPr>
          <p:cNvPr id="4" name="Прямоугольник 3"/>
          <p:cNvSpPr/>
          <p:nvPr/>
        </p:nvSpPr>
        <p:spPr>
          <a:xfrm>
            <a:off x="571472" y="6357958"/>
            <a:ext cx="7215238" cy="400110"/>
          </a:xfrm>
          <a:prstGeom prst="rect">
            <a:avLst/>
          </a:prstGeom>
        </p:spPr>
        <p:txBody>
          <a:bodyPr wrap="square">
            <a:spAutoFit/>
          </a:bodyPr>
          <a:lstStyle/>
          <a:p>
            <a:r>
              <a:rPr lang="ru-RU" sz="2000" b="1" dirty="0" smtClean="0"/>
              <a:t>R</a:t>
            </a:r>
            <a:r>
              <a:rPr lang="ru-RU" sz="2000" b="1" baseline="30000" dirty="0" smtClean="0"/>
              <a:t>2  </a:t>
            </a:r>
            <a:r>
              <a:rPr lang="ru-RU" sz="2000" b="1" dirty="0" smtClean="0"/>
              <a:t>0,1-0,3   - слабая связь, R</a:t>
            </a:r>
            <a:r>
              <a:rPr lang="ru-RU" sz="2000" b="1" baseline="30000" dirty="0" smtClean="0"/>
              <a:t>2  </a:t>
            </a:r>
            <a:r>
              <a:rPr lang="ru-RU" sz="2000" b="1" dirty="0" smtClean="0"/>
              <a:t>0,3-0,5 – умеренная связь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Прямоугольник 1"/>
          <p:cNvSpPr/>
          <p:nvPr/>
        </p:nvSpPr>
        <p:spPr>
          <a:xfrm>
            <a:off x="214282" y="214290"/>
            <a:ext cx="8786874" cy="7540526"/>
          </a:xfrm>
          <a:prstGeom prst="rect">
            <a:avLst/>
          </a:prstGeom>
        </p:spPr>
        <p:txBody>
          <a:bodyPr wrap="square">
            <a:spAutoFit/>
          </a:bodyPr>
          <a:lstStyle/>
          <a:p>
            <a:endParaRPr lang="ru-RU" sz="2200" dirty="0" smtClean="0">
              <a:solidFill>
                <a:srgbClr val="002060"/>
              </a:solidFill>
            </a:endParaRPr>
          </a:p>
          <a:p>
            <a:pPr marL="342900" indent="-342900" algn="just">
              <a:buAutoNum type="arabicPeriod"/>
            </a:pPr>
            <a:r>
              <a:rPr lang="ru-RU" sz="2200" dirty="0" smtClean="0">
                <a:solidFill>
                  <a:srgbClr val="002060"/>
                </a:solidFill>
              </a:rPr>
              <a:t>Любой (в рассмотренном диапазоне) концентрации техногенных ЗВ в сточной воде,  поступающей на сооружения биологической очистки  может соответствовать любое (в рассмотренном диапазоне) значение концентрации на выходе. </a:t>
            </a:r>
          </a:p>
          <a:p>
            <a:pPr marL="342900" indent="-342900" algn="just">
              <a:buAutoNum type="arabicPeriod"/>
            </a:pPr>
            <a:r>
              <a:rPr lang="ru-RU" sz="2200" dirty="0" smtClean="0">
                <a:solidFill>
                  <a:srgbClr val="002060"/>
                </a:solidFill>
              </a:rPr>
              <a:t>Удаление тяжелых металлов и других техногенных загрязнений на сооружениях биологической очистки определяется не нагрузкой по этим веществам, а другими факторами, действующими на данных сооружениях</a:t>
            </a:r>
          </a:p>
          <a:p>
            <a:pPr marL="342900" indent="-342900" algn="just">
              <a:buAutoNum type="arabicPeriod"/>
            </a:pPr>
            <a:r>
              <a:rPr lang="ru-RU" sz="2200" dirty="0" smtClean="0">
                <a:solidFill>
                  <a:srgbClr val="002060"/>
                </a:solidFill>
              </a:rPr>
              <a:t>В условиях большого неисчерпанного резерва биолого-химической сорбционной системы ее физико-химические параметры определяют остаточную </a:t>
            </a:r>
            <a:r>
              <a:rPr lang="ru-RU" sz="2200" dirty="0" err="1" smtClean="0">
                <a:solidFill>
                  <a:srgbClr val="002060"/>
                </a:solidFill>
              </a:rPr>
              <a:t>несорбированную</a:t>
            </a:r>
            <a:r>
              <a:rPr lang="ru-RU" sz="2200" dirty="0" smtClean="0">
                <a:solidFill>
                  <a:srgbClr val="002060"/>
                </a:solidFill>
              </a:rPr>
              <a:t>  концентрацию веществ.</a:t>
            </a:r>
          </a:p>
          <a:p>
            <a:pPr marL="342900" indent="-342900" algn="just">
              <a:buAutoNum type="arabicPeriod"/>
            </a:pPr>
            <a:r>
              <a:rPr lang="ru-RU" sz="2200" dirty="0" smtClean="0">
                <a:solidFill>
                  <a:srgbClr val="002060"/>
                </a:solidFill>
              </a:rPr>
              <a:t>Нормирование водоканалов по сбросам  техногенных ЗВ  бессмысленно, т.к. на сооружениях биологической очистки они не могут направленно влиять на эти концентрации.</a:t>
            </a:r>
          </a:p>
          <a:p>
            <a:pPr marL="342900" indent="-342900" algn="just">
              <a:buAutoNum type="arabicPeriod"/>
            </a:pPr>
            <a:r>
              <a:rPr lang="ru-RU" sz="2200" dirty="0" smtClean="0">
                <a:solidFill>
                  <a:srgbClr val="002060"/>
                </a:solidFill>
              </a:rPr>
              <a:t>Нормирование абонентов глубже ДК </a:t>
            </a:r>
            <a:r>
              <a:rPr lang="ru-RU" sz="2200" dirty="0" err="1" smtClean="0">
                <a:solidFill>
                  <a:srgbClr val="002060"/>
                </a:solidFill>
              </a:rPr>
              <a:t>ПХВиВ</a:t>
            </a:r>
            <a:r>
              <a:rPr lang="ru-RU" sz="2200" dirty="0" smtClean="0">
                <a:solidFill>
                  <a:srgbClr val="002060"/>
                </a:solidFill>
              </a:rPr>
              <a:t> -  также бессмысленно для защиты водных объектов и вредно для экономики страны;</a:t>
            </a:r>
          </a:p>
          <a:p>
            <a:endParaRPr lang="ru-RU" sz="2200" dirty="0" smtClean="0">
              <a:solidFill>
                <a:srgbClr val="002060"/>
              </a:solidFill>
            </a:endParaRPr>
          </a:p>
          <a:p>
            <a:endParaRPr lang="ru-RU" sz="2200" dirty="0" smtClean="0">
              <a:solidFill>
                <a:srgbClr val="002060"/>
              </a:solidFill>
            </a:endParaRPr>
          </a:p>
          <a:p>
            <a:endParaRPr lang="ru-RU" sz="2200" dirty="0">
              <a:solidFill>
                <a:srgbClr val="002060"/>
              </a:solidFill>
            </a:endParaRPr>
          </a:p>
        </p:txBody>
      </p:sp>
      <p:sp>
        <p:nvSpPr>
          <p:cNvPr id="4" name="Прямоугольник 3"/>
          <p:cNvSpPr>
            <a:spLocks noChangeArrowheads="1"/>
          </p:cNvSpPr>
          <p:nvPr/>
        </p:nvSpPr>
        <p:spPr bwMode="auto">
          <a:xfrm>
            <a:off x="428596" y="0"/>
            <a:ext cx="8210579" cy="523220"/>
          </a:xfrm>
          <a:prstGeom prst="rect">
            <a:avLst/>
          </a:prstGeom>
          <a:noFill/>
          <a:ln w="9525">
            <a:noFill/>
            <a:miter lim="800000"/>
            <a:headEnd/>
            <a:tailEnd/>
          </a:ln>
        </p:spPr>
        <p:txBody>
          <a:bodyPr wrap="square">
            <a:spAutoFit/>
          </a:bodyPr>
          <a:lstStyle/>
          <a:p>
            <a:pPr algn="ctr"/>
            <a:r>
              <a:rPr lang="ru-RU" sz="2800" b="1" dirty="0" smtClean="0">
                <a:solidFill>
                  <a:srgbClr val="002060"/>
                </a:solidFill>
              </a:rPr>
              <a:t>Выводы по обработке данных </a:t>
            </a:r>
            <a:endParaRPr lang="ru-RU" sz="2800" b="1" dirty="0">
              <a:solidFill>
                <a:srgbClr val="002060"/>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z="2000" dirty="0" smtClean="0"/>
              <a:t>Технологические показатели НДТ для ОГСВ ( объекты с расходом более 20 тыс. м3/сутки)</a:t>
            </a:r>
            <a:endParaRPr lang="ru-RU" sz="2000" dirty="0"/>
          </a:p>
        </p:txBody>
      </p:sp>
      <p:graphicFrame>
        <p:nvGraphicFramePr>
          <p:cNvPr id="5" name="Таблица 4"/>
          <p:cNvGraphicFramePr>
            <a:graphicFrameLocks noGrp="1"/>
          </p:cNvGraphicFramePr>
          <p:nvPr/>
        </p:nvGraphicFramePr>
        <p:xfrm>
          <a:off x="323528" y="1556796"/>
          <a:ext cx="8424936" cy="4642178"/>
        </p:xfrm>
        <a:graphic>
          <a:graphicData uri="http://schemas.openxmlformats.org/drawingml/2006/table">
            <a:tbl>
              <a:tblPr/>
              <a:tblGrid>
                <a:gridCol w="2286670"/>
                <a:gridCol w="2286670"/>
                <a:gridCol w="1925798"/>
                <a:gridCol w="1925798"/>
              </a:tblGrid>
              <a:tr h="275606">
                <a:tc rowSpan="2">
                  <a:txBody>
                    <a:bodyPr/>
                    <a:lstStyle/>
                    <a:p>
                      <a:pPr algn="ctr">
                        <a:lnSpc>
                          <a:spcPct val="115000"/>
                        </a:lnSpc>
                        <a:spcAft>
                          <a:spcPts val="1000"/>
                        </a:spcAft>
                      </a:pPr>
                      <a:r>
                        <a:rPr lang="ru-RU" sz="1600" b="1" dirty="0">
                          <a:latin typeface="Times New Roman"/>
                          <a:ea typeface="Times New Roman"/>
                          <a:cs typeface="Times New Roman"/>
                        </a:rPr>
                        <a:t>Наименование загрязнителя</a:t>
                      </a:r>
                      <a:endParaRPr lang="ru-RU" sz="1600" b="1" dirty="0">
                        <a:latin typeface="Calibri"/>
                        <a:ea typeface="Times New Roman"/>
                        <a:cs typeface="Times New Roman"/>
                      </a:endParaRPr>
                    </a:p>
                  </a:txBody>
                  <a:tcPr marL="66354" marR="663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ctr">
                        <a:lnSpc>
                          <a:spcPct val="115000"/>
                        </a:lnSpc>
                        <a:spcAft>
                          <a:spcPts val="1000"/>
                        </a:spcAft>
                      </a:pPr>
                      <a:r>
                        <a:rPr lang="ru-RU" sz="1600" b="1" dirty="0" smtClean="0">
                          <a:latin typeface="Times New Roman"/>
                          <a:ea typeface="Times New Roman"/>
                          <a:cs typeface="Times New Roman"/>
                        </a:rPr>
                        <a:t>Величина технологического показателя, не более,  </a:t>
                      </a:r>
                      <a:r>
                        <a:rPr lang="ru-RU" sz="1600" b="1" dirty="0">
                          <a:latin typeface="Times New Roman"/>
                          <a:ea typeface="Times New Roman"/>
                          <a:cs typeface="Times New Roman"/>
                        </a:rPr>
                        <a:t>мг/л </a:t>
                      </a:r>
                      <a:endParaRPr lang="ru-RU" sz="1600" b="1" dirty="0">
                        <a:latin typeface="Calibri"/>
                        <a:ea typeface="Times New Roman"/>
                        <a:cs typeface="Times New Roman"/>
                      </a:endParaRPr>
                    </a:p>
                  </a:txBody>
                  <a:tcPr marL="66354" marR="663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c hMerge="1">
                  <a:txBody>
                    <a:bodyPr/>
                    <a:lstStyle/>
                    <a:p>
                      <a:endParaRPr lang="ru-RU"/>
                    </a:p>
                  </a:txBody>
                  <a:tcPr/>
                </a:tc>
              </a:tr>
              <a:tr h="1283986">
                <a:tc vMerge="1">
                  <a:txBody>
                    <a:bodyPr/>
                    <a:lstStyle/>
                    <a:p>
                      <a:endParaRPr lang="ru-RU"/>
                    </a:p>
                  </a:txBody>
                  <a:tcPr/>
                </a:tc>
                <a:tc>
                  <a:txBody>
                    <a:bodyPr/>
                    <a:lstStyle/>
                    <a:p>
                      <a:pPr algn="ctr">
                        <a:lnSpc>
                          <a:spcPct val="115000"/>
                        </a:lnSpc>
                        <a:spcAft>
                          <a:spcPts val="1000"/>
                        </a:spcAft>
                      </a:pPr>
                      <a:r>
                        <a:rPr lang="ru-RU" sz="1600" b="1" dirty="0">
                          <a:latin typeface="Times New Roman"/>
                          <a:ea typeface="Times New Roman"/>
                          <a:cs typeface="Times New Roman"/>
                        </a:rPr>
                        <a:t>Водные объекты категории 1</a:t>
                      </a:r>
                      <a:endParaRPr lang="ru-RU" sz="1600" b="1" dirty="0">
                        <a:latin typeface="Calibri"/>
                        <a:ea typeface="Times New Roman"/>
                        <a:cs typeface="Times New Roman"/>
                      </a:endParaRPr>
                    </a:p>
                    <a:p>
                      <a:pPr algn="ctr">
                        <a:lnSpc>
                          <a:spcPct val="115000"/>
                        </a:lnSpc>
                        <a:spcAft>
                          <a:spcPts val="1000"/>
                        </a:spcAft>
                      </a:pPr>
                      <a:r>
                        <a:rPr lang="ru-RU" sz="1600" b="1" dirty="0">
                          <a:latin typeface="Times New Roman"/>
                          <a:ea typeface="Times New Roman"/>
                          <a:cs typeface="Times New Roman"/>
                        </a:rPr>
                        <a:t>(худшее экологическое состояние)</a:t>
                      </a:r>
                      <a:endParaRPr lang="ru-RU" sz="1600" b="1" dirty="0">
                        <a:latin typeface="Calibri"/>
                        <a:ea typeface="Times New Roman"/>
                        <a:cs typeface="Times New Roman"/>
                      </a:endParaRPr>
                    </a:p>
                  </a:txBody>
                  <a:tcPr marL="66354" marR="663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ru-RU" sz="1600" b="1">
                          <a:latin typeface="Times New Roman"/>
                          <a:ea typeface="Times New Roman"/>
                          <a:cs typeface="Times New Roman"/>
                        </a:rPr>
                        <a:t>Водные объекты категории 2 (прочие)</a:t>
                      </a:r>
                      <a:endParaRPr lang="ru-RU" sz="1600" b="1">
                        <a:latin typeface="Calibri"/>
                        <a:ea typeface="Times New Roman"/>
                        <a:cs typeface="Times New Roman"/>
                      </a:endParaRPr>
                    </a:p>
                  </a:txBody>
                  <a:tcPr marL="66354" marR="663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ru-RU" sz="1600" b="1">
                          <a:latin typeface="Times New Roman"/>
                          <a:ea typeface="Times New Roman"/>
                          <a:cs typeface="Times New Roman"/>
                        </a:rPr>
                        <a:t>Водные объекты категории 3 (лучшее экологическое состояние)</a:t>
                      </a:r>
                      <a:endParaRPr lang="ru-RU" sz="1600" b="1">
                        <a:latin typeface="Calibri"/>
                        <a:ea typeface="Times New Roman"/>
                        <a:cs typeface="Times New Roman"/>
                      </a:endParaRPr>
                    </a:p>
                  </a:txBody>
                  <a:tcPr marL="66354" marR="663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16354">
                <a:tc>
                  <a:txBody>
                    <a:bodyPr/>
                    <a:lstStyle/>
                    <a:p>
                      <a:pPr algn="ctr">
                        <a:lnSpc>
                          <a:spcPct val="115000"/>
                        </a:lnSpc>
                        <a:spcAft>
                          <a:spcPts val="1000"/>
                        </a:spcAft>
                      </a:pPr>
                      <a:r>
                        <a:rPr lang="ru-RU" sz="1600" b="1" dirty="0" smtClean="0">
                          <a:latin typeface="Times New Roman"/>
                          <a:ea typeface="Times New Roman"/>
                          <a:cs typeface="Times New Roman"/>
                        </a:rPr>
                        <a:t>Технологии,</a:t>
                      </a:r>
                      <a:endParaRPr lang="ru-RU" sz="1600" b="1" dirty="0">
                        <a:latin typeface="Calibri"/>
                        <a:ea typeface="Times New Roman"/>
                        <a:cs typeface="Times New Roman"/>
                      </a:endParaRPr>
                    </a:p>
                    <a:p>
                      <a:pPr algn="ctr">
                        <a:lnSpc>
                          <a:spcPct val="115000"/>
                        </a:lnSpc>
                        <a:spcAft>
                          <a:spcPts val="1000"/>
                        </a:spcAft>
                      </a:pPr>
                      <a:r>
                        <a:rPr lang="ru-RU" sz="1600" b="1" dirty="0" smtClean="0">
                          <a:latin typeface="Times New Roman"/>
                          <a:ea typeface="Times New Roman"/>
                          <a:cs typeface="Times New Roman"/>
                        </a:rPr>
                        <a:t> </a:t>
                      </a:r>
                      <a:r>
                        <a:rPr lang="ru-RU" sz="1600" b="1" dirty="0">
                          <a:latin typeface="Times New Roman"/>
                          <a:ea typeface="Times New Roman"/>
                          <a:cs typeface="Times New Roman"/>
                        </a:rPr>
                        <a:t>для справки</a:t>
                      </a:r>
                      <a:endParaRPr lang="ru-RU" sz="1600" b="1" dirty="0">
                        <a:latin typeface="Calibri"/>
                        <a:ea typeface="Times New Roman"/>
                        <a:cs typeface="Times New Roman"/>
                      </a:endParaRPr>
                    </a:p>
                  </a:txBody>
                  <a:tcPr marL="66354" marR="663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ru-RU" sz="1600" b="1" dirty="0">
                          <a:latin typeface="Times New Roman"/>
                          <a:ea typeface="Times New Roman"/>
                          <a:cs typeface="Times New Roman"/>
                        </a:rPr>
                        <a:t>8</a:t>
                      </a:r>
                      <a:endParaRPr lang="ru-RU" sz="1600" b="1" dirty="0">
                        <a:latin typeface="Calibri"/>
                        <a:ea typeface="Times New Roman"/>
                        <a:cs typeface="Times New Roman"/>
                      </a:endParaRPr>
                    </a:p>
                  </a:txBody>
                  <a:tcPr marL="66354" marR="663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ru-RU" sz="1600" b="1" dirty="0">
                          <a:latin typeface="Times New Roman"/>
                          <a:ea typeface="Times New Roman"/>
                          <a:cs typeface="Times New Roman"/>
                        </a:rPr>
                        <a:t>7</a:t>
                      </a:r>
                      <a:endParaRPr lang="ru-RU" sz="1600" b="1" dirty="0">
                        <a:latin typeface="Calibri"/>
                        <a:ea typeface="Times New Roman"/>
                        <a:cs typeface="Times New Roman"/>
                      </a:endParaRPr>
                    </a:p>
                  </a:txBody>
                  <a:tcPr marL="66354" marR="663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21590" algn="ctr">
                        <a:lnSpc>
                          <a:spcPct val="115000"/>
                        </a:lnSpc>
                        <a:spcAft>
                          <a:spcPts val="1000"/>
                        </a:spcAft>
                      </a:pPr>
                      <a:r>
                        <a:rPr lang="ru-RU" sz="1600" b="1" dirty="0">
                          <a:latin typeface="Times New Roman"/>
                          <a:ea typeface="Times New Roman"/>
                          <a:cs typeface="Times New Roman"/>
                        </a:rPr>
                        <a:t>6</a:t>
                      </a:r>
                      <a:endParaRPr lang="ru-RU" sz="1600" b="1" dirty="0">
                        <a:latin typeface="Calibri"/>
                        <a:ea typeface="Times New Roman"/>
                        <a:cs typeface="Times New Roman"/>
                      </a:endParaRPr>
                    </a:p>
                  </a:txBody>
                  <a:tcPr marL="66354" marR="663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5606">
                <a:tc>
                  <a:txBody>
                    <a:bodyPr/>
                    <a:lstStyle/>
                    <a:p>
                      <a:pPr algn="ctr">
                        <a:lnSpc>
                          <a:spcPct val="115000"/>
                        </a:lnSpc>
                        <a:spcAft>
                          <a:spcPts val="1000"/>
                        </a:spcAft>
                      </a:pPr>
                      <a:r>
                        <a:rPr lang="ru-RU" sz="1600" b="1">
                          <a:latin typeface="Times New Roman"/>
                          <a:ea typeface="Times New Roman"/>
                          <a:cs typeface="Times New Roman"/>
                        </a:rPr>
                        <a:t>Взвешенные вещества </a:t>
                      </a:r>
                      <a:endParaRPr lang="ru-RU" sz="1600" b="1">
                        <a:latin typeface="Calibri"/>
                        <a:ea typeface="Times New Roman"/>
                        <a:cs typeface="Times New Roman"/>
                      </a:endParaRPr>
                    </a:p>
                  </a:txBody>
                  <a:tcPr marL="66354" marR="663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ru-RU" sz="1600" b="1" dirty="0">
                          <a:latin typeface="Times New Roman"/>
                          <a:ea typeface="Times New Roman"/>
                          <a:cs typeface="Times New Roman"/>
                        </a:rPr>
                        <a:t>5</a:t>
                      </a:r>
                      <a:endParaRPr lang="ru-RU" sz="1600" b="1" dirty="0">
                        <a:latin typeface="Calibri"/>
                        <a:ea typeface="Times New Roman"/>
                        <a:cs typeface="Times New Roman"/>
                      </a:endParaRPr>
                    </a:p>
                  </a:txBody>
                  <a:tcPr marL="66354" marR="663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ru-RU" sz="1600" b="1" dirty="0">
                          <a:latin typeface="Times New Roman"/>
                          <a:ea typeface="Times New Roman"/>
                          <a:cs typeface="Times New Roman"/>
                        </a:rPr>
                        <a:t>10</a:t>
                      </a:r>
                      <a:endParaRPr lang="ru-RU" sz="1600" b="1" dirty="0">
                        <a:latin typeface="Calibri"/>
                        <a:ea typeface="Times New Roman"/>
                        <a:cs typeface="Times New Roman"/>
                      </a:endParaRPr>
                    </a:p>
                  </a:txBody>
                  <a:tcPr marL="66354" marR="663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ru-RU" sz="1600" b="1">
                          <a:latin typeface="Times New Roman"/>
                          <a:ea typeface="Times New Roman"/>
                          <a:cs typeface="Times New Roman"/>
                        </a:rPr>
                        <a:t>15</a:t>
                      </a:r>
                      <a:endParaRPr lang="ru-RU" sz="1600" b="1">
                        <a:latin typeface="Calibri"/>
                        <a:ea typeface="Times New Roman"/>
                        <a:cs typeface="Times New Roman"/>
                      </a:endParaRPr>
                    </a:p>
                  </a:txBody>
                  <a:tcPr marL="66354" marR="663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5606">
                <a:tc>
                  <a:txBody>
                    <a:bodyPr/>
                    <a:lstStyle/>
                    <a:p>
                      <a:pPr algn="ctr">
                        <a:lnSpc>
                          <a:spcPct val="115000"/>
                        </a:lnSpc>
                        <a:spcAft>
                          <a:spcPts val="1000"/>
                        </a:spcAft>
                      </a:pPr>
                      <a:r>
                        <a:rPr lang="ru-RU" sz="1600" b="1">
                          <a:latin typeface="Times New Roman"/>
                          <a:ea typeface="Times New Roman"/>
                          <a:cs typeface="Times New Roman"/>
                        </a:rPr>
                        <a:t>БПК</a:t>
                      </a:r>
                      <a:r>
                        <a:rPr lang="ru-RU" sz="1600" b="1" baseline="-25000">
                          <a:latin typeface="Times New Roman"/>
                          <a:ea typeface="Times New Roman"/>
                          <a:cs typeface="Times New Roman"/>
                        </a:rPr>
                        <a:t>5</a:t>
                      </a:r>
                      <a:endParaRPr lang="ru-RU" sz="1600" b="1">
                        <a:latin typeface="Calibri"/>
                        <a:ea typeface="Times New Roman"/>
                        <a:cs typeface="Times New Roman"/>
                      </a:endParaRPr>
                    </a:p>
                  </a:txBody>
                  <a:tcPr marL="66354" marR="663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ru-RU" sz="1600" b="1">
                          <a:latin typeface="Times New Roman"/>
                          <a:ea typeface="Times New Roman"/>
                          <a:cs typeface="Times New Roman"/>
                        </a:rPr>
                        <a:t>3</a:t>
                      </a:r>
                      <a:endParaRPr lang="ru-RU" sz="1600" b="1">
                        <a:latin typeface="Calibri"/>
                        <a:ea typeface="Times New Roman"/>
                        <a:cs typeface="Times New Roman"/>
                      </a:endParaRPr>
                    </a:p>
                  </a:txBody>
                  <a:tcPr marL="66354" marR="663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ru-RU" sz="1600" b="1" dirty="0">
                          <a:latin typeface="Times New Roman"/>
                          <a:ea typeface="Times New Roman"/>
                          <a:cs typeface="Times New Roman"/>
                        </a:rPr>
                        <a:t>8</a:t>
                      </a:r>
                      <a:endParaRPr lang="ru-RU" sz="1600" b="1" dirty="0">
                        <a:latin typeface="Calibri"/>
                        <a:ea typeface="Times New Roman"/>
                        <a:cs typeface="Times New Roman"/>
                      </a:endParaRPr>
                    </a:p>
                  </a:txBody>
                  <a:tcPr marL="66354" marR="663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ru-RU" sz="1600" b="1" dirty="0">
                          <a:latin typeface="Times New Roman"/>
                          <a:ea typeface="Times New Roman"/>
                          <a:cs typeface="Times New Roman"/>
                        </a:rPr>
                        <a:t>10</a:t>
                      </a:r>
                      <a:endParaRPr lang="ru-RU" sz="1600" b="1" dirty="0">
                        <a:latin typeface="Calibri"/>
                        <a:ea typeface="Times New Roman"/>
                        <a:cs typeface="Times New Roman"/>
                      </a:endParaRPr>
                    </a:p>
                  </a:txBody>
                  <a:tcPr marL="66354" marR="663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5606">
                <a:tc>
                  <a:txBody>
                    <a:bodyPr/>
                    <a:lstStyle/>
                    <a:p>
                      <a:pPr algn="ctr">
                        <a:lnSpc>
                          <a:spcPct val="115000"/>
                        </a:lnSpc>
                        <a:spcAft>
                          <a:spcPts val="1000"/>
                        </a:spcAft>
                      </a:pPr>
                      <a:r>
                        <a:rPr lang="ru-RU" sz="1600" b="1">
                          <a:latin typeface="Times New Roman"/>
                          <a:ea typeface="Times New Roman"/>
                          <a:cs typeface="Times New Roman"/>
                        </a:rPr>
                        <a:t>Азот общий</a:t>
                      </a:r>
                      <a:endParaRPr lang="ru-RU" sz="1600" b="1">
                        <a:latin typeface="Calibri"/>
                        <a:ea typeface="Times New Roman"/>
                        <a:cs typeface="Times New Roman"/>
                      </a:endParaRPr>
                    </a:p>
                  </a:txBody>
                  <a:tcPr marL="66354" marR="663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ru-RU" sz="1600" b="1" dirty="0">
                          <a:latin typeface="Times New Roman"/>
                          <a:ea typeface="Times New Roman"/>
                          <a:cs typeface="Times New Roman"/>
                        </a:rPr>
                        <a:t>10</a:t>
                      </a:r>
                      <a:endParaRPr lang="ru-RU" sz="1600" b="1" dirty="0">
                        <a:latin typeface="Calibri"/>
                        <a:ea typeface="Times New Roman"/>
                        <a:cs typeface="Times New Roman"/>
                      </a:endParaRPr>
                    </a:p>
                  </a:txBody>
                  <a:tcPr marL="66354" marR="663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ru-RU" sz="1600" b="1">
                          <a:latin typeface="Times New Roman"/>
                          <a:ea typeface="Times New Roman"/>
                          <a:cs typeface="Times New Roman"/>
                        </a:rPr>
                        <a:t>12</a:t>
                      </a:r>
                      <a:endParaRPr lang="ru-RU" sz="1600" b="1">
                        <a:latin typeface="Calibri"/>
                        <a:ea typeface="Times New Roman"/>
                        <a:cs typeface="Times New Roman"/>
                      </a:endParaRPr>
                    </a:p>
                  </a:txBody>
                  <a:tcPr marL="66354" marR="663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ru-RU" sz="1600" b="1" dirty="0">
                          <a:latin typeface="Times New Roman"/>
                          <a:ea typeface="Times New Roman"/>
                          <a:cs typeface="Times New Roman"/>
                        </a:rPr>
                        <a:t>15</a:t>
                      </a:r>
                      <a:endParaRPr lang="ru-RU" sz="1600" b="1" dirty="0">
                        <a:latin typeface="Calibri"/>
                        <a:ea typeface="Times New Roman"/>
                        <a:cs typeface="Times New Roman"/>
                      </a:endParaRPr>
                    </a:p>
                  </a:txBody>
                  <a:tcPr marL="66354" marR="663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5606">
                <a:tc>
                  <a:txBody>
                    <a:bodyPr/>
                    <a:lstStyle/>
                    <a:p>
                      <a:pPr algn="ctr">
                        <a:lnSpc>
                          <a:spcPct val="115000"/>
                        </a:lnSpc>
                        <a:spcAft>
                          <a:spcPts val="1000"/>
                        </a:spcAft>
                      </a:pPr>
                      <a:r>
                        <a:rPr lang="ru-RU" sz="1600" b="1">
                          <a:latin typeface="Times New Roman"/>
                          <a:ea typeface="Times New Roman"/>
                          <a:cs typeface="Times New Roman"/>
                        </a:rPr>
                        <a:t>Азот аммонийных солей</a:t>
                      </a:r>
                      <a:endParaRPr lang="ru-RU" sz="1600" b="1">
                        <a:latin typeface="Calibri"/>
                        <a:ea typeface="Times New Roman"/>
                        <a:cs typeface="Times New Roman"/>
                      </a:endParaRPr>
                    </a:p>
                  </a:txBody>
                  <a:tcPr marL="66354" marR="663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ru-RU" sz="1600" b="1" dirty="0">
                          <a:latin typeface="Times New Roman"/>
                          <a:ea typeface="Times New Roman"/>
                          <a:cs typeface="Times New Roman"/>
                        </a:rPr>
                        <a:t>1</a:t>
                      </a:r>
                      <a:endParaRPr lang="ru-RU" sz="1600" b="1" dirty="0">
                        <a:latin typeface="Calibri"/>
                        <a:ea typeface="Times New Roman"/>
                        <a:cs typeface="Times New Roman"/>
                      </a:endParaRPr>
                    </a:p>
                  </a:txBody>
                  <a:tcPr marL="66354" marR="663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ru-RU" sz="1600" b="1" dirty="0">
                          <a:latin typeface="Times New Roman"/>
                          <a:ea typeface="Times New Roman"/>
                          <a:cs typeface="Times New Roman"/>
                        </a:rPr>
                        <a:t>2</a:t>
                      </a:r>
                      <a:endParaRPr lang="ru-RU" sz="1600" b="1" dirty="0">
                        <a:latin typeface="Calibri"/>
                        <a:ea typeface="Times New Roman"/>
                        <a:cs typeface="Times New Roman"/>
                      </a:endParaRPr>
                    </a:p>
                  </a:txBody>
                  <a:tcPr marL="66354" marR="663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ru-RU" sz="1600" b="1" dirty="0">
                          <a:latin typeface="Times New Roman"/>
                          <a:ea typeface="Times New Roman"/>
                          <a:cs typeface="Times New Roman"/>
                        </a:rPr>
                        <a:t>3</a:t>
                      </a:r>
                      <a:endParaRPr lang="ru-RU" sz="1600" b="1" dirty="0">
                        <a:latin typeface="Calibri"/>
                        <a:ea typeface="Times New Roman"/>
                        <a:cs typeface="Times New Roman"/>
                      </a:endParaRPr>
                    </a:p>
                  </a:txBody>
                  <a:tcPr marL="66354" marR="663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5606">
                <a:tc>
                  <a:txBody>
                    <a:bodyPr/>
                    <a:lstStyle/>
                    <a:p>
                      <a:pPr algn="ctr">
                        <a:lnSpc>
                          <a:spcPct val="115000"/>
                        </a:lnSpc>
                        <a:spcAft>
                          <a:spcPts val="1000"/>
                        </a:spcAft>
                      </a:pPr>
                      <a:r>
                        <a:rPr lang="ru-RU" sz="1600" b="1">
                          <a:latin typeface="Times New Roman"/>
                          <a:ea typeface="Times New Roman"/>
                          <a:cs typeface="Times New Roman"/>
                        </a:rPr>
                        <a:t>Азот нитратов</a:t>
                      </a:r>
                      <a:endParaRPr lang="ru-RU" sz="1600" b="1">
                        <a:latin typeface="Calibri"/>
                        <a:ea typeface="Times New Roman"/>
                        <a:cs typeface="Times New Roman"/>
                      </a:endParaRPr>
                    </a:p>
                  </a:txBody>
                  <a:tcPr marL="66354" marR="663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ru-RU" sz="1600" b="1">
                          <a:latin typeface="Times New Roman"/>
                          <a:ea typeface="Times New Roman"/>
                          <a:cs typeface="Times New Roman"/>
                        </a:rPr>
                        <a:t>9</a:t>
                      </a:r>
                      <a:endParaRPr lang="ru-RU" sz="1600" b="1">
                        <a:latin typeface="Calibri"/>
                        <a:ea typeface="Times New Roman"/>
                        <a:cs typeface="Times New Roman"/>
                      </a:endParaRPr>
                    </a:p>
                  </a:txBody>
                  <a:tcPr marL="66354" marR="663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ru-RU" sz="1600" b="1" dirty="0">
                          <a:latin typeface="Times New Roman"/>
                          <a:ea typeface="Times New Roman"/>
                          <a:cs typeface="Times New Roman"/>
                        </a:rPr>
                        <a:t>10</a:t>
                      </a:r>
                      <a:endParaRPr lang="ru-RU" sz="1600" b="1" dirty="0">
                        <a:latin typeface="Calibri"/>
                        <a:ea typeface="Times New Roman"/>
                        <a:cs typeface="Times New Roman"/>
                      </a:endParaRPr>
                    </a:p>
                  </a:txBody>
                  <a:tcPr marL="66354" marR="663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ru-RU" sz="1600" b="1" dirty="0">
                          <a:latin typeface="Times New Roman"/>
                          <a:ea typeface="Times New Roman"/>
                          <a:cs typeface="Times New Roman"/>
                        </a:rPr>
                        <a:t>12</a:t>
                      </a:r>
                      <a:endParaRPr lang="ru-RU" sz="1600" b="1" dirty="0">
                        <a:latin typeface="Calibri"/>
                        <a:ea typeface="Times New Roman"/>
                        <a:cs typeface="Times New Roman"/>
                      </a:endParaRPr>
                    </a:p>
                  </a:txBody>
                  <a:tcPr marL="66354" marR="663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5606">
                <a:tc>
                  <a:txBody>
                    <a:bodyPr/>
                    <a:lstStyle/>
                    <a:p>
                      <a:pPr algn="ctr">
                        <a:lnSpc>
                          <a:spcPct val="115000"/>
                        </a:lnSpc>
                        <a:spcAft>
                          <a:spcPts val="1000"/>
                        </a:spcAft>
                      </a:pPr>
                      <a:r>
                        <a:rPr lang="ru-RU" sz="1600" b="1">
                          <a:latin typeface="Times New Roman"/>
                          <a:ea typeface="Times New Roman"/>
                          <a:cs typeface="Times New Roman"/>
                        </a:rPr>
                        <a:t>Азот нитритов</a:t>
                      </a:r>
                      <a:endParaRPr lang="ru-RU" sz="1600" b="1">
                        <a:latin typeface="Calibri"/>
                        <a:ea typeface="Times New Roman"/>
                        <a:cs typeface="Times New Roman"/>
                      </a:endParaRPr>
                    </a:p>
                  </a:txBody>
                  <a:tcPr marL="66354" marR="663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ru-RU" sz="1600" b="1">
                          <a:latin typeface="Times New Roman"/>
                          <a:ea typeface="Times New Roman"/>
                          <a:cs typeface="Times New Roman"/>
                        </a:rPr>
                        <a:t>0,1</a:t>
                      </a:r>
                      <a:endParaRPr lang="ru-RU" sz="1600" b="1">
                        <a:latin typeface="Calibri"/>
                        <a:ea typeface="Times New Roman"/>
                        <a:cs typeface="Times New Roman"/>
                      </a:endParaRPr>
                    </a:p>
                  </a:txBody>
                  <a:tcPr marL="66354" marR="663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ru-RU" sz="1600" b="1">
                          <a:latin typeface="Times New Roman"/>
                          <a:ea typeface="Times New Roman"/>
                          <a:cs typeface="Times New Roman"/>
                        </a:rPr>
                        <a:t>0,25</a:t>
                      </a:r>
                      <a:endParaRPr lang="ru-RU" sz="1600" b="1">
                        <a:latin typeface="Calibri"/>
                        <a:ea typeface="Times New Roman"/>
                        <a:cs typeface="Times New Roman"/>
                      </a:endParaRPr>
                    </a:p>
                  </a:txBody>
                  <a:tcPr marL="66354" marR="663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ru-RU" sz="1600" b="1" dirty="0">
                          <a:latin typeface="Times New Roman"/>
                          <a:ea typeface="Times New Roman"/>
                          <a:cs typeface="Times New Roman"/>
                        </a:rPr>
                        <a:t>0,5</a:t>
                      </a:r>
                      <a:endParaRPr lang="ru-RU" sz="1600" b="1" dirty="0">
                        <a:latin typeface="Calibri"/>
                        <a:ea typeface="Times New Roman"/>
                        <a:cs typeface="Times New Roman"/>
                      </a:endParaRPr>
                    </a:p>
                  </a:txBody>
                  <a:tcPr marL="66354" marR="663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5606">
                <a:tc>
                  <a:txBody>
                    <a:bodyPr/>
                    <a:lstStyle/>
                    <a:p>
                      <a:pPr algn="ctr">
                        <a:lnSpc>
                          <a:spcPct val="115000"/>
                        </a:lnSpc>
                        <a:spcAft>
                          <a:spcPts val="1000"/>
                        </a:spcAft>
                      </a:pPr>
                      <a:r>
                        <a:rPr lang="ru-RU" sz="1600" b="1">
                          <a:latin typeface="Times New Roman"/>
                          <a:ea typeface="Times New Roman"/>
                          <a:cs typeface="Times New Roman"/>
                        </a:rPr>
                        <a:t>Фосфор фосфатов</a:t>
                      </a:r>
                      <a:endParaRPr lang="ru-RU" sz="1600" b="1">
                        <a:latin typeface="Calibri"/>
                        <a:ea typeface="Times New Roman"/>
                        <a:cs typeface="Times New Roman"/>
                      </a:endParaRPr>
                    </a:p>
                  </a:txBody>
                  <a:tcPr marL="66354" marR="663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ru-RU" sz="1600" b="1">
                          <a:latin typeface="Times New Roman"/>
                          <a:ea typeface="Times New Roman"/>
                          <a:cs typeface="Times New Roman"/>
                        </a:rPr>
                        <a:t>0,5</a:t>
                      </a:r>
                      <a:endParaRPr lang="ru-RU" sz="1600" b="1">
                        <a:latin typeface="Calibri"/>
                        <a:ea typeface="Times New Roman"/>
                        <a:cs typeface="Times New Roman"/>
                      </a:endParaRPr>
                    </a:p>
                  </a:txBody>
                  <a:tcPr marL="66354" marR="663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ru-RU" sz="1600" b="1">
                          <a:latin typeface="Times New Roman"/>
                          <a:ea typeface="Times New Roman"/>
                          <a:cs typeface="Times New Roman"/>
                        </a:rPr>
                        <a:t>1,0</a:t>
                      </a:r>
                      <a:endParaRPr lang="ru-RU" sz="1600" b="1">
                        <a:latin typeface="Calibri"/>
                        <a:ea typeface="Times New Roman"/>
                        <a:cs typeface="Times New Roman"/>
                      </a:endParaRPr>
                    </a:p>
                  </a:txBody>
                  <a:tcPr marL="66354" marR="663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ru-RU" sz="1600" b="1" dirty="0">
                          <a:latin typeface="Times New Roman"/>
                          <a:ea typeface="Times New Roman"/>
                          <a:cs typeface="Times New Roman"/>
                        </a:rPr>
                        <a:t>1,5</a:t>
                      </a:r>
                      <a:endParaRPr lang="ru-RU" sz="1600" b="1" dirty="0">
                        <a:latin typeface="Calibri"/>
                        <a:ea typeface="Times New Roman"/>
                        <a:cs typeface="Times New Roman"/>
                      </a:endParaRPr>
                    </a:p>
                  </a:txBody>
                  <a:tcPr marL="66354" marR="663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z="2000" dirty="0" smtClean="0"/>
              <a:t>Технологические показатели НДТ для ОГСВ ( объекты с расходом менее 20 тыс. м3/сутки)</a:t>
            </a:r>
            <a:endParaRPr lang="ru-RU" sz="2000" dirty="0"/>
          </a:p>
        </p:txBody>
      </p:sp>
      <p:graphicFrame>
        <p:nvGraphicFramePr>
          <p:cNvPr id="4" name="Таблица 3"/>
          <p:cNvGraphicFramePr>
            <a:graphicFrameLocks noGrp="1"/>
          </p:cNvGraphicFramePr>
          <p:nvPr/>
        </p:nvGraphicFramePr>
        <p:xfrm>
          <a:off x="323528" y="1556791"/>
          <a:ext cx="8424937" cy="4623220"/>
        </p:xfrm>
        <a:graphic>
          <a:graphicData uri="http://schemas.openxmlformats.org/drawingml/2006/table">
            <a:tbl>
              <a:tblPr/>
              <a:tblGrid>
                <a:gridCol w="1785701"/>
                <a:gridCol w="562306"/>
                <a:gridCol w="680508"/>
                <a:gridCol w="717658"/>
                <a:gridCol w="718502"/>
                <a:gridCol w="719346"/>
                <a:gridCol w="719346"/>
                <a:gridCol w="718502"/>
                <a:gridCol w="838392"/>
                <a:gridCol w="873287"/>
                <a:gridCol w="91389"/>
              </a:tblGrid>
              <a:tr h="212595">
                <a:tc>
                  <a:txBody>
                    <a:bodyPr/>
                    <a:lstStyle/>
                    <a:p>
                      <a:pPr algn="ctr">
                        <a:lnSpc>
                          <a:spcPct val="115000"/>
                        </a:lnSpc>
                        <a:spcAft>
                          <a:spcPts val="1000"/>
                        </a:spcAft>
                      </a:pPr>
                      <a:endParaRPr lang="ru-RU" sz="1400" dirty="0">
                        <a:latin typeface="Times New Roman"/>
                        <a:ea typeface="Times New Roman"/>
                        <a:cs typeface="Times New Roman"/>
                      </a:endParaRPr>
                    </a:p>
                  </a:txBody>
                  <a:tcPr marL="65989" marR="659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10">
                  <a:txBody>
                    <a:bodyPr/>
                    <a:lstStyle/>
                    <a:p>
                      <a:pPr algn="ctr">
                        <a:lnSpc>
                          <a:spcPct val="115000"/>
                        </a:lnSpc>
                        <a:spcAft>
                          <a:spcPts val="1000"/>
                        </a:spcAft>
                      </a:pPr>
                      <a:r>
                        <a:rPr lang="ru-RU" sz="1400" b="1" dirty="0" smtClean="0">
                          <a:latin typeface="Times New Roman"/>
                          <a:ea typeface="Times New Roman"/>
                          <a:cs typeface="Times New Roman"/>
                        </a:rPr>
                        <a:t>Величина технологического показателя</a:t>
                      </a:r>
                    </a:p>
                    <a:p>
                      <a:pPr algn="ctr">
                        <a:lnSpc>
                          <a:spcPct val="115000"/>
                        </a:lnSpc>
                        <a:spcAft>
                          <a:spcPts val="1000"/>
                        </a:spcAft>
                      </a:pPr>
                      <a:r>
                        <a:rPr lang="ru-RU" sz="1400" b="1" dirty="0" smtClean="0">
                          <a:latin typeface="Times New Roman"/>
                          <a:ea typeface="Times New Roman"/>
                          <a:cs typeface="Times New Roman"/>
                        </a:rPr>
                        <a:t>(содержание в очищенной воде), не более, мг/л</a:t>
                      </a:r>
                      <a:endParaRPr lang="ru-RU" sz="1400" b="1" dirty="0">
                        <a:latin typeface="Calibri"/>
                        <a:ea typeface="Times New Roman"/>
                        <a:cs typeface="Times New Roman"/>
                      </a:endParaRPr>
                    </a:p>
                  </a:txBody>
                  <a:tcPr marL="65989" marR="659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r>
              <a:tr h="1636982">
                <a:tc rowSpan="2">
                  <a:txBody>
                    <a:bodyPr/>
                    <a:lstStyle/>
                    <a:p>
                      <a:pPr algn="ctr">
                        <a:lnSpc>
                          <a:spcPct val="115000"/>
                        </a:lnSpc>
                        <a:spcAft>
                          <a:spcPts val="1000"/>
                        </a:spcAft>
                      </a:pPr>
                      <a:r>
                        <a:rPr lang="ru-RU" sz="1400" b="1" dirty="0">
                          <a:latin typeface="Times New Roman"/>
                          <a:ea typeface="Times New Roman"/>
                          <a:cs typeface="Times New Roman"/>
                        </a:rPr>
                        <a:t>Загрязняющее вещество</a:t>
                      </a:r>
                      <a:endParaRPr lang="ru-RU" sz="1400" b="1" dirty="0">
                        <a:latin typeface="Calibri"/>
                        <a:ea typeface="Times New Roman"/>
                        <a:cs typeface="Times New Roman"/>
                      </a:endParaRPr>
                    </a:p>
                  </a:txBody>
                  <a:tcPr marL="65989" marR="659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ctr">
                        <a:lnSpc>
                          <a:spcPct val="115000"/>
                        </a:lnSpc>
                        <a:spcAft>
                          <a:spcPts val="0"/>
                        </a:spcAft>
                      </a:pPr>
                      <a:r>
                        <a:rPr lang="ru-RU" sz="1400" b="1" dirty="0">
                          <a:latin typeface="Times New Roman"/>
                          <a:ea typeface="Times New Roman"/>
                          <a:cs typeface="Times New Roman"/>
                        </a:rPr>
                        <a:t>Водные объекты категории 1</a:t>
                      </a:r>
                      <a:endParaRPr lang="ru-RU" sz="1400" b="1" dirty="0">
                        <a:latin typeface="Calibri"/>
                        <a:ea typeface="Times New Roman"/>
                        <a:cs typeface="Times New Roman"/>
                      </a:endParaRPr>
                    </a:p>
                    <a:p>
                      <a:pPr algn="ctr">
                        <a:lnSpc>
                          <a:spcPct val="115000"/>
                        </a:lnSpc>
                        <a:spcAft>
                          <a:spcPts val="1000"/>
                        </a:spcAft>
                      </a:pPr>
                      <a:r>
                        <a:rPr lang="ru-RU" sz="1400" b="1" dirty="0">
                          <a:latin typeface="Times New Roman"/>
                          <a:ea typeface="Times New Roman"/>
                          <a:cs typeface="Times New Roman"/>
                        </a:rPr>
                        <a:t>(худшее экологическое состояние), для объектов с расходом, м3/сутки</a:t>
                      </a:r>
                      <a:endParaRPr lang="ru-RU" sz="1400" b="1" dirty="0">
                        <a:latin typeface="Calibri"/>
                        <a:ea typeface="Times New Roman"/>
                        <a:cs typeface="Times New Roman"/>
                      </a:endParaRPr>
                    </a:p>
                  </a:txBody>
                  <a:tcPr marL="65989" marR="659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c hMerge="1">
                  <a:txBody>
                    <a:bodyPr/>
                    <a:lstStyle/>
                    <a:p>
                      <a:endParaRPr lang="ru-RU"/>
                    </a:p>
                  </a:txBody>
                  <a:tcPr/>
                </a:tc>
                <a:tc gridSpan="3">
                  <a:txBody>
                    <a:bodyPr/>
                    <a:lstStyle/>
                    <a:p>
                      <a:pPr algn="ctr">
                        <a:lnSpc>
                          <a:spcPct val="115000"/>
                        </a:lnSpc>
                        <a:spcAft>
                          <a:spcPts val="1000"/>
                        </a:spcAft>
                      </a:pPr>
                      <a:r>
                        <a:rPr lang="ru-RU" sz="1400" b="1" dirty="0">
                          <a:latin typeface="Times New Roman"/>
                          <a:ea typeface="Times New Roman"/>
                          <a:cs typeface="Times New Roman"/>
                        </a:rPr>
                        <a:t>Водные объекты категории 2 (прочие), для объектов с расходом, м3/сутки</a:t>
                      </a:r>
                      <a:endParaRPr lang="ru-RU" sz="1400" b="1" dirty="0">
                        <a:latin typeface="Calibri"/>
                        <a:ea typeface="Times New Roman"/>
                        <a:cs typeface="Times New Roman"/>
                      </a:endParaRPr>
                    </a:p>
                  </a:txBody>
                  <a:tcPr marL="65989" marR="659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c hMerge="1">
                  <a:txBody>
                    <a:bodyPr/>
                    <a:lstStyle/>
                    <a:p>
                      <a:endParaRPr lang="ru-RU"/>
                    </a:p>
                  </a:txBody>
                  <a:tcPr/>
                </a:tc>
                <a:tc gridSpan="3">
                  <a:txBody>
                    <a:bodyPr/>
                    <a:lstStyle/>
                    <a:p>
                      <a:pPr marR="21590" algn="ctr">
                        <a:lnSpc>
                          <a:spcPct val="115000"/>
                        </a:lnSpc>
                        <a:spcAft>
                          <a:spcPts val="1000"/>
                        </a:spcAft>
                      </a:pPr>
                      <a:r>
                        <a:rPr lang="ru-RU" sz="1400" b="1">
                          <a:latin typeface="Times New Roman"/>
                          <a:ea typeface="Times New Roman"/>
                          <a:cs typeface="Times New Roman"/>
                        </a:rPr>
                        <a:t>Водные объекты категории 3 (лучшее экологическое состояние), для объектов с расходом, м3/сутки</a:t>
                      </a:r>
                      <a:endParaRPr lang="ru-RU" sz="1400" b="1">
                        <a:latin typeface="Calibri"/>
                        <a:ea typeface="Times New Roman"/>
                        <a:cs typeface="Times New Roman"/>
                      </a:endParaRPr>
                    </a:p>
                  </a:txBody>
                  <a:tcPr marL="65989" marR="659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c hMerge="1">
                  <a:txBody>
                    <a:bodyPr/>
                    <a:lstStyle/>
                    <a:p>
                      <a:endParaRPr lang="ru-RU"/>
                    </a:p>
                  </a:txBody>
                  <a:tcPr/>
                </a:tc>
                <a:tc>
                  <a:txBody>
                    <a:bodyPr/>
                    <a:lstStyle/>
                    <a:p>
                      <a:pPr>
                        <a:lnSpc>
                          <a:spcPct val="115000"/>
                        </a:lnSpc>
                        <a:spcAft>
                          <a:spcPts val="1000"/>
                        </a:spcAft>
                      </a:pPr>
                      <a:r>
                        <a:rPr lang="ru-RU" sz="1100" dirty="0">
                          <a:latin typeface="Calibri"/>
                          <a:ea typeface="Times New Roman"/>
                          <a:cs typeface="Times New Roman"/>
                        </a:rPr>
                        <a:t> </a:t>
                      </a:r>
                    </a:p>
                  </a:txBody>
                  <a:tcPr marL="0" marR="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r>
              <a:tr h="425191">
                <a:tc vMerge="1">
                  <a:txBody>
                    <a:bodyPr/>
                    <a:lstStyle/>
                    <a:p>
                      <a:endParaRPr lang="ru-RU"/>
                    </a:p>
                  </a:txBody>
                  <a:tcPr/>
                </a:tc>
                <a:tc>
                  <a:txBody>
                    <a:bodyPr/>
                    <a:lstStyle/>
                    <a:p>
                      <a:pPr algn="ctr">
                        <a:lnSpc>
                          <a:spcPct val="115000"/>
                        </a:lnSpc>
                        <a:spcAft>
                          <a:spcPts val="1000"/>
                        </a:spcAft>
                      </a:pPr>
                      <a:r>
                        <a:rPr lang="ru-RU" sz="1400" b="1">
                          <a:latin typeface="Times New Roman"/>
                          <a:ea typeface="Times New Roman"/>
                          <a:cs typeface="Times New Roman"/>
                        </a:rPr>
                        <a:t>20-200</a:t>
                      </a:r>
                      <a:endParaRPr lang="ru-RU" sz="1400" b="1">
                        <a:latin typeface="Calibri"/>
                        <a:ea typeface="Times New Roman"/>
                        <a:cs typeface="Times New Roman"/>
                      </a:endParaRPr>
                    </a:p>
                  </a:txBody>
                  <a:tcPr marL="65989" marR="659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ru-RU" sz="1400" b="1">
                          <a:latin typeface="Times New Roman"/>
                          <a:ea typeface="Times New Roman"/>
                          <a:cs typeface="Times New Roman"/>
                        </a:rPr>
                        <a:t>200-2000</a:t>
                      </a:r>
                      <a:endParaRPr lang="ru-RU" sz="1400" b="1">
                        <a:latin typeface="Calibri"/>
                        <a:ea typeface="Times New Roman"/>
                        <a:cs typeface="Times New Roman"/>
                      </a:endParaRPr>
                    </a:p>
                  </a:txBody>
                  <a:tcPr marL="65989" marR="659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ru-RU" sz="1400" b="1">
                          <a:latin typeface="Times New Roman"/>
                          <a:ea typeface="Times New Roman"/>
                          <a:cs typeface="Times New Roman"/>
                        </a:rPr>
                        <a:t>2000-20000</a:t>
                      </a:r>
                      <a:endParaRPr lang="ru-RU" sz="1400" b="1">
                        <a:latin typeface="Calibri"/>
                        <a:ea typeface="Times New Roman"/>
                        <a:cs typeface="Times New Roman"/>
                      </a:endParaRPr>
                    </a:p>
                  </a:txBody>
                  <a:tcPr marL="65989" marR="659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ru-RU" sz="1400" b="1" dirty="0">
                          <a:latin typeface="Times New Roman"/>
                          <a:ea typeface="Times New Roman"/>
                          <a:cs typeface="Times New Roman"/>
                        </a:rPr>
                        <a:t>20-200</a:t>
                      </a:r>
                      <a:endParaRPr lang="ru-RU" sz="1400" b="1" dirty="0">
                        <a:latin typeface="Calibri"/>
                        <a:ea typeface="Times New Roman"/>
                        <a:cs typeface="Times New Roman"/>
                      </a:endParaRPr>
                    </a:p>
                  </a:txBody>
                  <a:tcPr marL="65989" marR="659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ru-RU" sz="1400" b="1" dirty="0">
                          <a:latin typeface="Times New Roman"/>
                          <a:ea typeface="Times New Roman"/>
                          <a:cs typeface="Times New Roman"/>
                        </a:rPr>
                        <a:t>200-2000</a:t>
                      </a:r>
                      <a:endParaRPr lang="ru-RU" sz="1400" b="1" dirty="0">
                        <a:latin typeface="Calibri"/>
                        <a:ea typeface="Times New Roman"/>
                        <a:cs typeface="Times New Roman"/>
                      </a:endParaRPr>
                    </a:p>
                  </a:txBody>
                  <a:tcPr marL="65989" marR="659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ru-RU" sz="1400" b="1">
                          <a:latin typeface="Times New Roman"/>
                          <a:ea typeface="Times New Roman"/>
                          <a:cs typeface="Times New Roman"/>
                        </a:rPr>
                        <a:t>2000-20000</a:t>
                      </a:r>
                      <a:endParaRPr lang="ru-RU" sz="1400" b="1">
                        <a:latin typeface="Calibri"/>
                        <a:ea typeface="Times New Roman"/>
                        <a:cs typeface="Times New Roman"/>
                      </a:endParaRPr>
                    </a:p>
                  </a:txBody>
                  <a:tcPr marL="65989" marR="659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ru-RU" sz="1400" b="1">
                          <a:latin typeface="Times New Roman"/>
                          <a:ea typeface="Times New Roman"/>
                          <a:cs typeface="Times New Roman"/>
                        </a:rPr>
                        <a:t>20-200</a:t>
                      </a:r>
                      <a:endParaRPr lang="ru-RU" sz="1400" b="1">
                        <a:latin typeface="Calibri"/>
                        <a:ea typeface="Times New Roman"/>
                        <a:cs typeface="Times New Roman"/>
                      </a:endParaRPr>
                    </a:p>
                  </a:txBody>
                  <a:tcPr marL="65989" marR="659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ru-RU" sz="1400" b="1">
                          <a:latin typeface="Times New Roman"/>
                          <a:ea typeface="Times New Roman"/>
                          <a:cs typeface="Times New Roman"/>
                        </a:rPr>
                        <a:t>200-2000</a:t>
                      </a:r>
                      <a:endParaRPr lang="ru-RU" sz="1400" b="1">
                        <a:latin typeface="Calibri"/>
                        <a:ea typeface="Times New Roman"/>
                        <a:cs typeface="Times New Roman"/>
                      </a:endParaRPr>
                    </a:p>
                  </a:txBody>
                  <a:tcPr marL="65989" marR="659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ru-RU" sz="1400" b="1">
                          <a:latin typeface="Times New Roman"/>
                          <a:ea typeface="Times New Roman"/>
                          <a:cs typeface="Times New Roman"/>
                        </a:rPr>
                        <a:t>2000-20000</a:t>
                      </a:r>
                      <a:endParaRPr lang="ru-RU" sz="1400" b="1">
                        <a:latin typeface="Calibri"/>
                        <a:ea typeface="Times New Roman"/>
                        <a:cs typeface="Times New Roman"/>
                      </a:endParaRPr>
                    </a:p>
                  </a:txBody>
                  <a:tcPr marL="65989" marR="659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ru-RU" sz="1100">
                          <a:latin typeface="Calibri"/>
                          <a:ea typeface="Times New Roman"/>
                          <a:cs typeface="Times New Roman"/>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tr>
              <a:tr h="461028">
                <a:tc>
                  <a:txBody>
                    <a:bodyPr/>
                    <a:lstStyle/>
                    <a:p>
                      <a:pPr algn="ctr">
                        <a:lnSpc>
                          <a:spcPct val="115000"/>
                        </a:lnSpc>
                        <a:spcAft>
                          <a:spcPts val="0"/>
                        </a:spcAft>
                      </a:pPr>
                      <a:r>
                        <a:rPr lang="ru-RU" sz="1400" b="1" dirty="0" smtClean="0">
                          <a:latin typeface="Times New Roman"/>
                          <a:ea typeface="Times New Roman"/>
                          <a:cs typeface="Times New Roman"/>
                        </a:rPr>
                        <a:t>Технологии, </a:t>
                      </a:r>
                      <a:endParaRPr lang="ru-RU" sz="1400" b="1" dirty="0">
                        <a:latin typeface="Calibri"/>
                        <a:ea typeface="Times New Roman"/>
                        <a:cs typeface="Times New Roman"/>
                      </a:endParaRPr>
                    </a:p>
                    <a:p>
                      <a:pPr algn="ctr">
                        <a:lnSpc>
                          <a:spcPct val="115000"/>
                        </a:lnSpc>
                        <a:spcAft>
                          <a:spcPts val="1000"/>
                        </a:spcAft>
                      </a:pPr>
                      <a:r>
                        <a:rPr lang="ru-RU" sz="1400" b="1" dirty="0" smtClean="0">
                          <a:latin typeface="Times New Roman"/>
                          <a:ea typeface="Times New Roman"/>
                          <a:cs typeface="Times New Roman"/>
                        </a:rPr>
                        <a:t>для </a:t>
                      </a:r>
                      <a:r>
                        <a:rPr lang="ru-RU" sz="1400" b="1" dirty="0">
                          <a:latin typeface="Times New Roman"/>
                          <a:ea typeface="Times New Roman"/>
                          <a:cs typeface="Times New Roman"/>
                        </a:rPr>
                        <a:t>справки</a:t>
                      </a:r>
                      <a:endParaRPr lang="ru-RU" sz="1400" b="1" dirty="0">
                        <a:latin typeface="Calibri"/>
                        <a:ea typeface="Times New Roman"/>
                        <a:cs typeface="Times New Roman"/>
                      </a:endParaRPr>
                    </a:p>
                  </a:txBody>
                  <a:tcPr marL="65989" marR="659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b="1">
                          <a:latin typeface="Times New Roman"/>
                          <a:ea typeface="Times New Roman"/>
                          <a:cs typeface="Times New Roman"/>
                        </a:rPr>
                        <a:t>(1)</a:t>
                      </a:r>
                      <a:endParaRPr lang="ru-RU" sz="1400" b="1">
                        <a:latin typeface="Calibri"/>
                        <a:ea typeface="Times New Roman"/>
                        <a:cs typeface="Times New Roman"/>
                      </a:endParaRPr>
                    </a:p>
                    <a:p>
                      <a:pPr>
                        <a:lnSpc>
                          <a:spcPct val="115000"/>
                        </a:lnSpc>
                        <a:spcAft>
                          <a:spcPts val="1000"/>
                        </a:spcAft>
                      </a:pPr>
                      <a:r>
                        <a:rPr lang="ru-RU" sz="1400" b="1">
                          <a:latin typeface="Times New Roman"/>
                          <a:ea typeface="Times New Roman"/>
                          <a:cs typeface="Times New Roman"/>
                        </a:rPr>
                        <a:t>2,4а</a:t>
                      </a:r>
                      <a:endParaRPr lang="ru-RU" sz="1400" b="1">
                        <a:latin typeface="Calibri"/>
                        <a:ea typeface="Times New Roman"/>
                        <a:cs typeface="Times New Roman"/>
                      </a:endParaRPr>
                    </a:p>
                  </a:txBody>
                  <a:tcPr marL="65989" marR="659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ru-RU" sz="1400" b="1">
                          <a:latin typeface="Times New Roman"/>
                          <a:ea typeface="Times New Roman"/>
                          <a:cs typeface="Times New Roman"/>
                        </a:rPr>
                        <a:t>6</a:t>
                      </a:r>
                      <a:endParaRPr lang="ru-RU" sz="1400" b="1">
                        <a:latin typeface="Calibri"/>
                        <a:ea typeface="Times New Roman"/>
                        <a:cs typeface="Times New Roman"/>
                      </a:endParaRPr>
                    </a:p>
                  </a:txBody>
                  <a:tcPr marL="65989" marR="659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ru-RU" sz="1400" b="1">
                          <a:latin typeface="Times New Roman"/>
                          <a:ea typeface="Times New Roman"/>
                          <a:cs typeface="Times New Roman"/>
                        </a:rPr>
                        <a:t>8</a:t>
                      </a:r>
                      <a:endParaRPr lang="ru-RU" sz="1400" b="1">
                        <a:latin typeface="Calibri"/>
                        <a:ea typeface="Times New Roman"/>
                        <a:cs typeface="Times New Roman"/>
                      </a:endParaRPr>
                    </a:p>
                  </a:txBody>
                  <a:tcPr marL="65989" marR="659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ru-RU" sz="1400" b="1">
                          <a:latin typeface="Times New Roman"/>
                          <a:ea typeface="Times New Roman"/>
                          <a:cs typeface="Times New Roman"/>
                        </a:rPr>
                        <a:t>(1), 2, 3</a:t>
                      </a:r>
                      <a:endParaRPr lang="ru-RU" sz="1400" b="1">
                        <a:latin typeface="Calibri"/>
                        <a:ea typeface="Times New Roman"/>
                        <a:cs typeface="Times New Roman"/>
                      </a:endParaRPr>
                    </a:p>
                  </a:txBody>
                  <a:tcPr marL="65989" marR="659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ru-RU" sz="1400" b="1" dirty="0">
                          <a:latin typeface="Times New Roman"/>
                          <a:ea typeface="Times New Roman"/>
                          <a:cs typeface="Times New Roman"/>
                        </a:rPr>
                        <a:t>2, 3а</a:t>
                      </a:r>
                      <a:endParaRPr lang="ru-RU" sz="1400" b="1" dirty="0">
                        <a:latin typeface="Calibri"/>
                        <a:ea typeface="Times New Roman"/>
                        <a:cs typeface="Times New Roman"/>
                      </a:endParaRPr>
                    </a:p>
                  </a:txBody>
                  <a:tcPr marL="65989" marR="659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ru-RU" sz="1400" b="1" dirty="0">
                          <a:latin typeface="Times New Roman"/>
                          <a:ea typeface="Times New Roman"/>
                          <a:cs typeface="Times New Roman"/>
                        </a:rPr>
                        <a:t>2, 4</a:t>
                      </a:r>
                      <a:endParaRPr lang="ru-RU" sz="1400" b="1" dirty="0">
                        <a:latin typeface="Calibri"/>
                        <a:ea typeface="Times New Roman"/>
                        <a:cs typeface="Times New Roman"/>
                      </a:endParaRPr>
                    </a:p>
                  </a:txBody>
                  <a:tcPr marL="65989" marR="659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ru-RU" sz="1400" b="1">
                          <a:latin typeface="Times New Roman"/>
                          <a:ea typeface="Times New Roman"/>
                          <a:cs typeface="Times New Roman"/>
                        </a:rPr>
                        <a:t>(1), 2, 3а</a:t>
                      </a:r>
                      <a:endParaRPr lang="ru-RU" sz="1400" b="1">
                        <a:latin typeface="Calibri"/>
                        <a:ea typeface="Times New Roman"/>
                        <a:cs typeface="Times New Roman"/>
                      </a:endParaRPr>
                    </a:p>
                  </a:txBody>
                  <a:tcPr marL="65989" marR="659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ru-RU" sz="1400" b="1">
                          <a:latin typeface="Times New Roman"/>
                          <a:ea typeface="Times New Roman"/>
                          <a:cs typeface="Times New Roman"/>
                        </a:rPr>
                        <a:t>(1), 2, 3б</a:t>
                      </a:r>
                      <a:endParaRPr lang="ru-RU" sz="1400" b="1">
                        <a:latin typeface="Calibri"/>
                        <a:ea typeface="Times New Roman"/>
                        <a:cs typeface="Times New Roman"/>
                      </a:endParaRPr>
                    </a:p>
                  </a:txBody>
                  <a:tcPr marL="65989" marR="659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ru-RU" sz="1400" b="1">
                          <a:latin typeface="Times New Roman"/>
                          <a:ea typeface="Times New Roman"/>
                          <a:cs typeface="Times New Roman"/>
                        </a:rPr>
                        <a:t>2, 4а</a:t>
                      </a:r>
                      <a:endParaRPr lang="ru-RU" sz="1400" b="1">
                        <a:latin typeface="Calibri"/>
                        <a:ea typeface="Times New Roman"/>
                        <a:cs typeface="Times New Roman"/>
                      </a:endParaRPr>
                    </a:p>
                  </a:txBody>
                  <a:tcPr marL="65989" marR="659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ru-RU" sz="1100">
                          <a:latin typeface="Calibri"/>
                          <a:ea typeface="Times New Roman"/>
                          <a:cs typeface="Times New Roman"/>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tr>
              <a:tr h="255291">
                <a:tc>
                  <a:txBody>
                    <a:bodyPr/>
                    <a:lstStyle/>
                    <a:p>
                      <a:pPr algn="ctr">
                        <a:lnSpc>
                          <a:spcPct val="115000"/>
                        </a:lnSpc>
                        <a:spcAft>
                          <a:spcPts val="0"/>
                        </a:spcAft>
                      </a:pPr>
                      <a:r>
                        <a:rPr lang="ru-RU" sz="1400" b="1" dirty="0" err="1" smtClean="0">
                          <a:latin typeface="Times New Roman"/>
                          <a:ea typeface="Times New Roman"/>
                          <a:cs typeface="Times New Roman"/>
                        </a:rPr>
                        <a:t>Взв</a:t>
                      </a:r>
                      <a:r>
                        <a:rPr lang="ru-RU" sz="1400" b="1" dirty="0" smtClean="0">
                          <a:latin typeface="Times New Roman"/>
                          <a:ea typeface="Times New Roman"/>
                          <a:cs typeface="Times New Roman"/>
                        </a:rPr>
                        <a:t>. вещества</a:t>
                      </a:r>
                      <a:endParaRPr lang="ru-RU" sz="1400" b="1" dirty="0">
                        <a:latin typeface="Calibri"/>
                        <a:ea typeface="Times New Roman"/>
                        <a:cs typeface="Times New Roman"/>
                      </a:endParaRPr>
                    </a:p>
                  </a:txBody>
                  <a:tcPr marL="65989" marR="659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ru-RU" sz="1400" b="1">
                          <a:latin typeface="Times New Roman"/>
                          <a:ea typeface="Times New Roman"/>
                          <a:cs typeface="Times New Roman"/>
                        </a:rPr>
                        <a:t>15</a:t>
                      </a:r>
                      <a:endParaRPr lang="ru-RU" sz="1400" b="1">
                        <a:latin typeface="Calibri"/>
                        <a:ea typeface="Times New Roman"/>
                        <a:cs typeface="Times New Roman"/>
                      </a:endParaRPr>
                    </a:p>
                  </a:txBody>
                  <a:tcPr marL="65989" marR="659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ru-RU" sz="1400" b="1">
                          <a:latin typeface="Times New Roman"/>
                          <a:ea typeface="Times New Roman"/>
                          <a:cs typeface="Times New Roman"/>
                        </a:rPr>
                        <a:t>10</a:t>
                      </a:r>
                      <a:endParaRPr lang="ru-RU" sz="1400" b="1">
                        <a:latin typeface="Calibri"/>
                        <a:ea typeface="Times New Roman"/>
                        <a:cs typeface="Times New Roman"/>
                      </a:endParaRPr>
                    </a:p>
                  </a:txBody>
                  <a:tcPr marL="65989" marR="659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ru-RU" sz="1400" b="1">
                          <a:latin typeface="Times New Roman"/>
                          <a:ea typeface="Times New Roman"/>
                          <a:cs typeface="Times New Roman"/>
                        </a:rPr>
                        <a:t>8</a:t>
                      </a:r>
                      <a:endParaRPr lang="ru-RU" sz="1400" b="1">
                        <a:latin typeface="Calibri"/>
                        <a:ea typeface="Times New Roman"/>
                        <a:cs typeface="Times New Roman"/>
                      </a:endParaRPr>
                    </a:p>
                  </a:txBody>
                  <a:tcPr marL="65989" marR="659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ru-RU" sz="1400" b="1">
                          <a:latin typeface="Times New Roman"/>
                          <a:ea typeface="Times New Roman"/>
                          <a:cs typeface="Times New Roman"/>
                        </a:rPr>
                        <a:t>18</a:t>
                      </a:r>
                      <a:endParaRPr lang="ru-RU" sz="1400" b="1">
                        <a:latin typeface="Calibri"/>
                        <a:ea typeface="Times New Roman"/>
                        <a:cs typeface="Times New Roman"/>
                      </a:endParaRPr>
                    </a:p>
                  </a:txBody>
                  <a:tcPr marL="65989" marR="659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ru-RU" sz="1400" b="1">
                          <a:latin typeface="Times New Roman"/>
                          <a:ea typeface="Times New Roman"/>
                          <a:cs typeface="Times New Roman"/>
                        </a:rPr>
                        <a:t>15</a:t>
                      </a:r>
                      <a:endParaRPr lang="ru-RU" sz="1400" b="1">
                        <a:latin typeface="Calibri"/>
                        <a:ea typeface="Times New Roman"/>
                        <a:cs typeface="Times New Roman"/>
                      </a:endParaRPr>
                    </a:p>
                  </a:txBody>
                  <a:tcPr marL="65989" marR="659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ru-RU" sz="1400" b="1" dirty="0">
                          <a:latin typeface="Times New Roman"/>
                          <a:ea typeface="Times New Roman"/>
                          <a:cs typeface="Times New Roman"/>
                        </a:rPr>
                        <a:t>10</a:t>
                      </a:r>
                      <a:endParaRPr lang="ru-RU" sz="1400" b="1" dirty="0">
                        <a:latin typeface="Calibri"/>
                        <a:ea typeface="Times New Roman"/>
                        <a:cs typeface="Times New Roman"/>
                      </a:endParaRPr>
                    </a:p>
                  </a:txBody>
                  <a:tcPr marL="65989" marR="659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ru-RU" sz="1400" b="1" dirty="0">
                          <a:latin typeface="Times New Roman"/>
                          <a:ea typeface="Times New Roman"/>
                          <a:cs typeface="Times New Roman"/>
                        </a:rPr>
                        <a:t>20</a:t>
                      </a:r>
                      <a:endParaRPr lang="ru-RU" sz="1400" b="1" dirty="0">
                        <a:latin typeface="Calibri"/>
                        <a:ea typeface="Times New Roman"/>
                        <a:cs typeface="Times New Roman"/>
                      </a:endParaRPr>
                    </a:p>
                  </a:txBody>
                  <a:tcPr marL="65989" marR="659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ru-RU" sz="1400" b="1">
                          <a:latin typeface="Times New Roman"/>
                          <a:ea typeface="Times New Roman"/>
                          <a:cs typeface="Times New Roman"/>
                        </a:rPr>
                        <a:t>18</a:t>
                      </a:r>
                      <a:endParaRPr lang="ru-RU" sz="1400" b="1">
                        <a:latin typeface="Calibri"/>
                        <a:ea typeface="Times New Roman"/>
                        <a:cs typeface="Times New Roman"/>
                      </a:endParaRPr>
                    </a:p>
                  </a:txBody>
                  <a:tcPr marL="65989" marR="659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ru-RU" sz="1400" b="1">
                          <a:latin typeface="Times New Roman"/>
                          <a:ea typeface="Times New Roman"/>
                          <a:cs typeface="Times New Roman"/>
                        </a:rPr>
                        <a:t>15</a:t>
                      </a:r>
                      <a:endParaRPr lang="ru-RU" sz="1400" b="1">
                        <a:latin typeface="Calibri"/>
                        <a:ea typeface="Times New Roman"/>
                        <a:cs typeface="Times New Roman"/>
                      </a:endParaRPr>
                    </a:p>
                  </a:txBody>
                  <a:tcPr marL="65989" marR="659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ru-RU" sz="1100">
                          <a:latin typeface="Calibri"/>
                          <a:ea typeface="Times New Roman"/>
                          <a:cs typeface="Times New Roman"/>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tr>
              <a:tr h="233855">
                <a:tc>
                  <a:txBody>
                    <a:bodyPr/>
                    <a:lstStyle/>
                    <a:p>
                      <a:pPr algn="ctr">
                        <a:lnSpc>
                          <a:spcPct val="115000"/>
                        </a:lnSpc>
                        <a:spcAft>
                          <a:spcPts val="1000"/>
                        </a:spcAft>
                      </a:pPr>
                      <a:r>
                        <a:rPr lang="ru-RU" sz="1400" b="1">
                          <a:latin typeface="Times New Roman"/>
                          <a:ea typeface="Times New Roman"/>
                          <a:cs typeface="Times New Roman"/>
                        </a:rPr>
                        <a:t>БПК</a:t>
                      </a:r>
                      <a:r>
                        <a:rPr lang="ru-RU" sz="1400" b="1" baseline="-25000">
                          <a:latin typeface="Times New Roman"/>
                          <a:ea typeface="Times New Roman"/>
                          <a:cs typeface="Times New Roman"/>
                        </a:rPr>
                        <a:t>5</a:t>
                      </a:r>
                      <a:endParaRPr lang="ru-RU" sz="1400" b="1">
                        <a:latin typeface="Calibri"/>
                        <a:ea typeface="Times New Roman"/>
                        <a:cs typeface="Times New Roman"/>
                      </a:endParaRPr>
                    </a:p>
                  </a:txBody>
                  <a:tcPr marL="65989" marR="659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ru-RU" sz="1400" b="1">
                          <a:latin typeface="Times New Roman"/>
                          <a:ea typeface="Times New Roman"/>
                          <a:cs typeface="Times New Roman"/>
                        </a:rPr>
                        <a:t>12</a:t>
                      </a:r>
                      <a:endParaRPr lang="ru-RU" sz="1400" b="1">
                        <a:latin typeface="Calibri"/>
                        <a:ea typeface="Times New Roman"/>
                        <a:cs typeface="Times New Roman"/>
                      </a:endParaRPr>
                    </a:p>
                  </a:txBody>
                  <a:tcPr marL="65989" marR="659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ru-RU" sz="1400" b="1">
                          <a:latin typeface="Times New Roman"/>
                          <a:ea typeface="Times New Roman"/>
                          <a:cs typeface="Times New Roman"/>
                        </a:rPr>
                        <a:t>8</a:t>
                      </a:r>
                      <a:endParaRPr lang="ru-RU" sz="1400" b="1">
                        <a:latin typeface="Calibri"/>
                        <a:ea typeface="Times New Roman"/>
                        <a:cs typeface="Times New Roman"/>
                      </a:endParaRPr>
                    </a:p>
                  </a:txBody>
                  <a:tcPr marL="65989" marR="659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ru-RU" sz="1400" b="1">
                          <a:latin typeface="Times New Roman"/>
                          <a:ea typeface="Times New Roman"/>
                          <a:cs typeface="Times New Roman"/>
                        </a:rPr>
                        <a:t>5</a:t>
                      </a:r>
                      <a:endParaRPr lang="ru-RU" sz="1400" b="1">
                        <a:latin typeface="Calibri"/>
                        <a:ea typeface="Times New Roman"/>
                        <a:cs typeface="Times New Roman"/>
                      </a:endParaRPr>
                    </a:p>
                  </a:txBody>
                  <a:tcPr marL="65989" marR="659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ru-RU" sz="1400" b="1">
                          <a:latin typeface="Times New Roman"/>
                          <a:ea typeface="Times New Roman"/>
                          <a:cs typeface="Times New Roman"/>
                        </a:rPr>
                        <a:t>12</a:t>
                      </a:r>
                      <a:endParaRPr lang="ru-RU" sz="1400" b="1">
                        <a:latin typeface="Calibri"/>
                        <a:ea typeface="Times New Roman"/>
                        <a:cs typeface="Times New Roman"/>
                      </a:endParaRPr>
                    </a:p>
                  </a:txBody>
                  <a:tcPr marL="65989" marR="659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ru-RU" sz="1400" b="1">
                          <a:latin typeface="Times New Roman"/>
                          <a:ea typeface="Times New Roman"/>
                          <a:cs typeface="Times New Roman"/>
                        </a:rPr>
                        <a:t>10</a:t>
                      </a:r>
                      <a:endParaRPr lang="ru-RU" sz="1400" b="1">
                        <a:latin typeface="Calibri"/>
                        <a:ea typeface="Times New Roman"/>
                        <a:cs typeface="Times New Roman"/>
                      </a:endParaRPr>
                    </a:p>
                  </a:txBody>
                  <a:tcPr marL="65989" marR="659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ru-RU" sz="1400" b="1" dirty="0">
                          <a:latin typeface="Times New Roman"/>
                          <a:ea typeface="Times New Roman"/>
                          <a:cs typeface="Times New Roman"/>
                        </a:rPr>
                        <a:t>8</a:t>
                      </a:r>
                      <a:endParaRPr lang="ru-RU" sz="1400" b="1" dirty="0">
                        <a:latin typeface="Calibri"/>
                        <a:ea typeface="Times New Roman"/>
                        <a:cs typeface="Times New Roman"/>
                      </a:endParaRPr>
                    </a:p>
                  </a:txBody>
                  <a:tcPr marL="65989" marR="659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ru-RU" sz="1400" b="1" dirty="0">
                          <a:latin typeface="Times New Roman"/>
                          <a:ea typeface="Times New Roman"/>
                          <a:cs typeface="Times New Roman"/>
                        </a:rPr>
                        <a:t>18</a:t>
                      </a:r>
                      <a:endParaRPr lang="ru-RU" sz="1400" b="1" dirty="0">
                        <a:latin typeface="Calibri"/>
                        <a:ea typeface="Times New Roman"/>
                        <a:cs typeface="Times New Roman"/>
                      </a:endParaRPr>
                    </a:p>
                  </a:txBody>
                  <a:tcPr marL="65989" marR="659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ru-RU" sz="1400" b="1">
                          <a:latin typeface="Times New Roman"/>
                          <a:ea typeface="Times New Roman"/>
                          <a:cs typeface="Times New Roman"/>
                        </a:rPr>
                        <a:t>15</a:t>
                      </a:r>
                      <a:endParaRPr lang="ru-RU" sz="1400" b="1">
                        <a:latin typeface="Calibri"/>
                        <a:ea typeface="Times New Roman"/>
                        <a:cs typeface="Times New Roman"/>
                      </a:endParaRPr>
                    </a:p>
                  </a:txBody>
                  <a:tcPr marL="65989" marR="659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ru-RU" sz="1400" b="1">
                          <a:latin typeface="Times New Roman"/>
                          <a:ea typeface="Times New Roman"/>
                          <a:cs typeface="Times New Roman"/>
                        </a:rPr>
                        <a:t>12</a:t>
                      </a:r>
                      <a:endParaRPr lang="ru-RU" sz="1400" b="1">
                        <a:latin typeface="Calibri"/>
                        <a:ea typeface="Times New Roman"/>
                        <a:cs typeface="Times New Roman"/>
                      </a:endParaRPr>
                    </a:p>
                  </a:txBody>
                  <a:tcPr marL="65989" marR="659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ru-RU" sz="1100">
                          <a:latin typeface="Calibri"/>
                          <a:ea typeface="Times New Roman"/>
                          <a:cs typeface="Times New Roman"/>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tr>
              <a:tr h="233855">
                <a:tc>
                  <a:txBody>
                    <a:bodyPr/>
                    <a:lstStyle/>
                    <a:p>
                      <a:pPr algn="ctr">
                        <a:lnSpc>
                          <a:spcPct val="115000"/>
                        </a:lnSpc>
                        <a:spcAft>
                          <a:spcPts val="1000"/>
                        </a:spcAft>
                      </a:pPr>
                      <a:r>
                        <a:rPr lang="en-US" sz="1400" b="1">
                          <a:latin typeface="Times New Roman"/>
                          <a:ea typeface="Times New Roman"/>
                          <a:cs typeface="Times New Roman"/>
                        </a:rPr>
                        <a:t>Азот общий</a:t>
                      </a:r>
                      <a:endParaRPr lang="ru-RU" sz="1400" b="1">
                        <a:latin typeface="Calibri"/>
                        <a:ea typeface="Times New Roman"/>
                        <a:cs typeface="Times New Roman"/>
                      </a:endParaRPr>
                    </a:p>
                  </a:txBody>
                  <a:tcPr marL="65989" marR="659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ru-RU" sz="1400" b="1">
                          <a:latin typeface="Times New Roman"/>
                          <a:ea typeface="Times New Roman"/>
                          <a:cs typeface="Times New Roman"/>
                        </a:rPr>
                        <a:t>15</a:t>
                      </a:r>
                      <a:endParaRPr lang="ru-RU" sz="1400" b="1">
                        <a:latin typeface="Calibri"/>
                        <a:ea typeface="Times New Roman"/>
                        <a:cs typeface="Times New Roman"/>
                      </a:endParaRPr>
                    </a:p>
                  </a:txBody>
                  <a:tcPr marL="65989" marR="659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ru-RU" sz="1400" b="1">
                          <a:latin typeface="Times New Roman"/>
                          <a:ea typeface="Times New Roman"/>
                          <a:cs typeface="Times New Roman"/>
                        </a:rPr>
                        <a:t>12</a:t>
                      </a:r>
                      <a:endParaRPr lang="ru-RU" sz="1400" b="1">
                        <a:latin typeface="Calibri"/>
                        <a:ea typeface="Times New Roman"/>
                        <a:cs typeface="Times New Roman"/>
                      </a:endParaRPr>
                    </a:p>
                  </a:txBody>
                  <a:tcPr marL="65989" marR="659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ru-RU" sz="1400" b="1">
                          <a:latin typeface="Times New Roman"/>
                          <a:ea typeface="Times New Roman"/>
                          <a:cs typeface="Times New Roman"/>
                        </a:rPr>
                        <a:t>10</a:t>
                      </a:r>
                      <a:endParaRPr lang="ru-RU" sz="1400" b="1">
                        <a:latin typeface="Calibri"/>
                        <a:ea typeface="Times New Roman"/>
                        <a:cs typeface="Times New Roman"/>
                      </a:endParaRPr>
                    </a:p>
                  </a:txBody>
                  <a:tcPr marL="65989" marR="659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ru-RU" sz="1400" b="1">
                          <a:latin typeface="Times New Roman"/>
                          <a:ea typeface="Times New Roman"/>
                          <a:cs typeface="Times New Roman"/>
                        </a:rPr>
                        <a:t>н/н</a:t>
                      </a:r>
                      <a:endParaRPr lang="ru-RU" sz="1400" b="1">
                        <a:latin typeface="Calibri"/>
                        <a:ea typeface="Times New Roman"/>
                        <a:cs typeface="Times New Roman"/>
                      </a:endParaRPr>
                    </a:p>
                  </a:txBody>
                  <a:tcPr marL="65989" marR="659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ru-RU" sz="1400" b="1">
                          <a:latin typeface="Times New Roman"/>
                          <a:ea typeface="Times New Roman"/>
                          <a:cs typeface="Times New Roman"/>
                        </a:rPr>
                        <a:t>15</a:t>
                      </a:r>
                      <a:endParaRPr lang="ru-RU" sz="1400" b="1">
                        <a:latin typeface="Calibri"/>
                        <a:ea typeface="Times New Roman"/>
                        <a:cs typeface="Times New Roman"/>
                      </a:endParaRPr>
                    </a:p>
                  </a:txBody>
                  <a:tcPr marL="65989" marR="659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ru-RU" sz="1400" b="1" dirty="0">
                          <a:latin typeface="Times New Roman"/>
                          <a:ea typeface="Times New Roman"/>
                          <a:cs typeface="Times New Roman"/>
                        </a:rPr>
                        <a:t>12</a:t>
                      </a:r>
                      <a:endParaRPr lang="ru-RU" sz="1400" b="1" dirty="0">
                        <a:latin typeface="Calibri"/>
                        <a:ea typeface="Times New Roman"/>
                        <a:cs typeface="Times New Roman"/>
                      </a:endParaRPr>
                    </a:p>
                  </a:txBody>
                  <a:tcPr marL="65989" marR="659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ru-RU" sz="1400" b="1" dirty="0" err="1">
                          <a:latin typeface="Times New Roman"/>
                          <a:ea typeface="Times New Roman"/>
                          <a:cs typeface="Times New Roman"/>
                        </a:rPr>
                        <a:t>н</a:t>
                      </a:r>
                      <a:r>
                        <a:rPr lang="ru-RU" sz="1400" b="1" dirty="0">
                          <a:latin typeface="Times New Roman"/>
                          <a:ea typeface="Times New Roman"/>
                          <a:cs typeface="Times New Roman"/>
                        </a:rPr>
                        <a:t>/</a:t>
                      </a:r>
                      <a:r>
                        <a:rPr lang="ru-RU" sz="1400" b="1" dirty="0" err="1">
                          <a:latin typeface="Times New Roman"/>
                          <a:ea typeface="Times New Roman"/>
                          <a:cs typeface="Times New Roman"/>
                        </a:rPr>
                        <a:t>н</a:t>
                      </a:r>
                      <a:endParaRPr lang="ru-RU" sz="1400" b="1" dirty="0">
                        <a:latin typeface="Calibri"/>
                        <a:ea typeface="Times New Roman"/>
                        <a:cs typeface="Times New Roman"/>
                      </a:endParaRPr>
                    </a:p>
                  </a:txBody>
                  <a:tcPr marL="65989" marR="659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ru-RU" sz="1400" b="1">
                          <a:latin typeface="Times New Roman"/>
                          <a:ea typeface="Times New Roman"/>
                          <a:cs typeface="Times New Roman"/>
                        </a:rPr>
                        <a:t>н/н</a:t>
                      </a:r>
                      <a:endParaRPr lang="ru-RU" sz="1400" b="1">
                        <a:latin typeface="Calibri"/>
                        <a:ea typeface="Times New Roman"/>
                        <a:cs typeface="Times New Roman"/>
                      </a:endParaRPr>
                    </a:p>
                  </a:txBody>
                  <a:tcPr marL="65989" marR="659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ru-RU" sz="1400" b="1">
                          <a:latin typeface="Times New Roman"/>
                          <a:ea typeface="Times New Roman"/>
                          <a:cs typeface="Times New Roman"/>
                        </a:rPr>
                        <a:t>15</a:t>
                      </a:r>
                      <a:endParaRPr lang="ru-RU" sz="1400" b="1">
                        <a:latin typeface="Calibri"/>
                        <a:ea typeface="Times New Roman"/>
                        <a:cs typeface="Times New Roman"/>
                      </a:endParaRPr>
                    </a:p>
                  </a:txBody>
                  <a:tcPr marL="65989" marR="659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ru-RU" sz="1100">
                          <a:latin typeface="Calibri"/>
                          <a:ea typeface="Times New Roman"/>
                          <a:cs typeface="Times New Roman"/>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tr>
              <a:tr h="315105">
                <a:tc>
                  <a:txBody>
                    <a:bodyPr/>
                    <a:lstStyle/>
                    <a:p>
                      <a:pPr algn="ctr">
                        <a:lnSpc>
                          <a:spcPct val="115000"/>
                        </a:lnSpc>
                        <a:spcAft>
                          <a:spcPts val="1000"/>
                        </a:spcAft>
                      </a:pPr>
                      <a:r>
                        <a:rPr lang="ru-RU" sz="1400" b="1" dirty="0">
                          <a:latin typeface="Times New Roman"/>
                          <a:ea typeface="Times New Roman"/>
                          <a:cs typeface="Times New Roman"/>
                        </a:rPr>
                        <a:t>Азот </a:t>
                      </a:r>
                      <a:r>
                        <a:rPr lang="ru-RU" sz="1400" b="1" dirty="0" err="1" smtClean="0">
                          <a:latin typeface="Times New Roman"/>
                          <a:ea typeface="Times New Roman"/>
                          <a:cs typeface="Times New Roman"/>
                        </a:rPr>
                        <a:t>амм</a:t>
                      </a:r>
                      <a:r>
                        <a:rPr lang="ru-RU" sz="1400" b="1" dirty="0" smtClean="0">
                          <a:latin typeface="Times New Roman"/>
                          <a:ea typeface="Times New Roman"/>
                          <a:cs typeface="Times New Roman"/>
                        </a:rPr>
                        <a:t>. солей</a:t>
                      </a:r>
                      <a:endParaRPr lang="ru-RU" sz="1400" b="1" dirty="0">
                        <a:latin typeface="Calibri"/>
                        <a:ea typeface="Times New Roman"/>
                        <a:cs typeface="Times New Roman"/>
                      </a:endParaRPr>
                    </a:p>
                  </a:txBody>
                  <a:tcPr marL="65989" marR="659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ru-RU" sz="1400" b="1">
                          <a:latin typeface="Times New Roman"/>
                          <a:ea typeface="Times New Roman"/>
                          <a:cs typeface="Times New Roman"/>
                        </a:rPr>
                        <a:t>3</a:t>
                      </a:r>
                      <a:endParaRPr lang="ru-RU" sz="1400" b="1">
                        <a:latin typeface="Calibri"/>
                        <a:ea typeface="Times New Roman"/>
                        <a:cs typeface="Times New Roman"/>
                      </a:endParaRPr>
                    </a:p>
                  </a:txBody>
                  <a:tcPr marL="65989" marR="659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ru-RU" sz="1400" b="1">
                          <a:latin typeface="Times New Roman"/>
                          <a:ea typeface="Times New Roman"/>
                          <a:cs typeface="Times New Roman"/>
                        </a:rPr>
                        <a:t>2</a:t>
                      </a:r>
                      <a:endParaRPr lang="ru-RU" sz="1400" b="1">
                        <a:latin typeface="Calibri"/>
                        <a:ea typeface="Times New Roman"/>
                        <a:cs typeface="Times New Roman"/>
                      </a:endParaRPr>
                    </a:p>
                  </a:txBody>
                  <a:tcPr marL="65989" marR="659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ru-RU" sz="1400" b="1">
                          <a:latin typeface="Times New Roman"/>
                          <a:ea typeface="Times New Roman"/>
                          <a:cs typeface="Times New Roman"/>
                        </a:rPr>
                        <a:t>2</a:t>
                      </a:r>
                      <a:endParaRPr lang="ru-RU" sz="1400" b="1">
                        <a:latin typeface="Calibri"/>
                        <a:ea typeface="Times New Roman"/>
                        <a:cs typeface="Times New Roman"/>
                      </a:endParaRPr>
                    </a:p>
                  </a:txBody>
                  <a:tcPr marL="65989" marR="659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ru-RU" sz="1400" b="1">
                          <a:latin typeface="Times New Roman"/>
                          <a:ea typeface="Times New Roman"/>
                          <a:cs typeface="Times New Roman"/>
                        </a:rPr>
                        <a:t>н/н</a:t>
                      </a:r>
                      <a:endParaRPr lang="ru-RU" sz="1400" b="1">
                        <a:latin typeface="Calibri"/>
                        <a:ea typeface="Times New Roman"/>
                        <a:cs typeface="Times New Roman"/>
                      </a:endParaRPr>
                    </a:p>
                  </a:txBody>
                  <a:tcPr marL="65989" marR="659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ru-RU" sz="1400" b="1">
                          <a:latin typeface="Times New Roman"/>
                          <a:ea typeface="Times New Roman"/>
                          <a:cs typeface="Times New Roman"/>
                        </a:rPr>
                        <a:t>3</a:t>
                      </a:r>
                      <a:endParaRPr lang="ru-RU" sz="1400" b="1">
                        <a:latin typeface="Calibri"/>
                        <a:ea typeface="Times New Roman"/>
                        <a:cs typeface="Times New Roman"/>
                      </a:endParaRPr>
                    </a:p>
                  </a:txBody>
                  <a:tcPr marL="65989" marR="659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ru-RU" sz="1400" b="1">
                          <a:latin typeface="Times New Roman"/>
                          <a:ea typeface="Times New Roman"/>
                          <a:cs typeface="Times New Roman"/>
                        </a:rPr>
                        <a:t>2</a:t>
                      </a:r>
                      <a:endParaRPr lang="ru-RU" sz="1400" b="1">
                        <a:latin typeface="Calibri"/>
                        <a:ea typeface="Times New Roman"/>
                        <a:cs typeface="Times New Roman"/>
                      </a:endParaRPr>
                    </a:p>
                  </a:txBody>
                  <a:tcPr marL="65989" marR="659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ru-RU" sz="1400" b="1" dirty="0" err="1">
                          <a:latin typeface="Times New Roman"/>
                          <a:ea typeface="Times New Roman"/>
                          <a:cs typeface="Times New Roman"/>
                        </a:rPr>
                        <a:t>н</a:t>
                      </a:r>
                      <a:r>
                        <a:rPr lang="ru-RU" sz="1400" b="1" dirty="0">
                          <a:latin typeface="Times New Roman"/>
                          <a:ea typeface="Times New Roman"/>
                          <a:cs typeface="Times New Roman"/>
                        </a:rPr>
                        <a:t>/</a:t>
                      </a:r>
                      <a:r>
                        <a:rPr lang="ru-RU" sz="1400" b="1" dirty="0" err="1">
                          <a:latin typeface="Times New Roman"/>
                          <a:ea typeface="Times New Roman"/>
                          <a:cs typeface="Times New Roman"/>
                        </a:rPr>
                        <a:t>н</a:t>
                      </a:r>
                      <a:endParaRPr lang="ru-RU" sz="1400" b="1" dirty="0">
                        <a:latin typeface="Calibri"/>
                        <a:ea typeface="Times New Roman"/>
                        <a:cs typeface="Times New Roman"/>
                      </a:endParaRPr>
                    </a:p>
                  </a:txBody>
                  <a:tcPr marL="65989" marR="659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ru-RU" sz="1400" b="1" dirty="0">
                          <a:latin typeface="Times New Roman"/>
                          <a:ea typeface="Times New Roman"/>
                          <a:cs typeface="Times New Roman"/>
                        </a:rPr>
                        <a:t>5</a:t>
                      </a:r>
                      <a:endParaRPr lang="ru-RU" sz="1400" b="1" dirty="0">
                        <a:latin typeface="Calibri"/>
                        <a:ea typeface="Times New Roman"/>
                        <a:cs typeface="Times New Roman"/>
                      </a:endParaRPr>
                    </a:p>
                  </a:txBody>
                  <a:tcPr marL="65989" marR="659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ru-RU" sz="1400" b="1" dirty="0">
                          <a:latin typeface="Times New Roman"/>
                          <a:ea typeface="Times New Roman"/>
                          <a:cs typeface="Times New Roman"/>
                        </a:rPr>
                        <a:t>3</a:t>
                      </a:r>
                      <a:endParaRPr lang="ru-RU" sz="1400" b="1" dirty="0">
                        <a:latin typeface="Calibri"/>
                        <a:ea typeface="Times New Roman"/>
                        <a:cs typeface="Times New Roman"/>
                      </a:endParaRPr>
                    </a:p>
                  </a:txBody>
                  <a:tcPr marL="65989" marR="659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ru-RU" sz="1100" dirty="0">
                          <a:latin typeface="Calibri"/>
                          <a:ea typeface="Times New Roman"/>
                          <a:cs typeface="Times New Roman"/>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tr>
              <a:tr h="233855">
                <a:tc>
                  <a:txBody>
                    <a:bodyPr/>
                    <a:lstStyle/>
                    <a:p>
                      <a:pPr algn="ctr">
                        <a:lnSpc>
                          <a:spcPct val="115000"/>
                        </a:lnSpc>
                        <a:spcAft>
                          <a:spcPts val="1000"/>
                        </a:spcAft>
                      </a:pPr>
                      <a:r>
                        <a:rPr lang="ru-RU" sz="1400" b="1">
                          <a:latin typeface="Times New Roman"/>
                          <a:ea typeface="Times New Roman"/>
                          <a:cs typeface="Times New Roman"/>
                        </a:rPr>
                        <a:t>Фосфор фосфатов</a:t>
                      </a:r>
                      <a:endParaRPr lang="ru-RU" sz="1400" b="1">
                        <a:latin typeface="Calibri"/>
                        <a:ea typeface="Times New Roman"/>
                        <a:cs typeface="Times New Roman"/>
                      </a:endParaRPr>
                    </a:p>
                  </a:txBody>
                  <a:tcPr marL="65989" marR="659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ru-RU" sz="1400" b="1">
                          <a:latin typeface="Times New Roman"/>
                          <a:ea typeface="Times New Roman"/>
                          <a:cs typeface="Times New Roman"/>
                        </a:rPr>
                        <a:t>2</a:t>
                      </a:r>
                      <a:endParaRPr lang="ru-RU" sz="1400" b="1">
                        <a:latin typeface="Calibri"/>
                        <a:ea typeface="Times New Roman"/>
                        <a:cs typeface="Times New Roman"/>
                      </a:endParaRPr>
                    </a:p>
                  </a:txBody>
                  <a:tcPr marL="65989" marR="659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ru-RU" sz="1400" b="1">
                          <a:latin typeface="Times New Roman"/>
                          <a:ea typeface="Times New Roman"/>
                          <a:cs typeface="Times New Roman"/>
                        </a:rPr>
                        <a:t>1,5</a:t>
                      </a:r>
                      <a:endParaRPr lang="ru-RU" sz="1400" b="1">
                        <a:latin typeface="Calibri"/>
                        <a:ea typeface="Times New Roman"/>
                        <a:cs typeface="Times New Roman"/>
                      </a:endParaRPr>
                    </a:p>
                  </a:txBody>
                  <a:tcPr marL="65989" marR="659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ru-RU" sz="1400" b="1">
                          <a:latin typeface="Times New Roman"/>
                          <a:ea typeface="Times New Roman"/>
                          <a:cs typeface="Times New Roman"/>
                        </a:rPr>
                        <a:t>1</a:t>
                      </a:r>
                      <a:endParaRPr lang="ru-RU" sz="1400" b="1">
                        <a:latin typeface="Calibri"/>
                        <a:ea typeface="Times New Roman"/>
                        <a:cs typeface="Times New Roman"/>
                      </a:endParaRPr>
                    </a:p>
                  </a:txBody>
                  <a:tcPr marL="65989" marR="659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ru-RU" sz="1400" b="1">
                          <a:latin typeface="Times New Roman"/>
                          <a:ea typeface="Times New Roman"/>
                          <a:cs typeface="Times New Roman"/>
                        </a:rPr>
                        <a:t>н/н</a:t>
                      </a:r>
                      <a:endParaRPr lang="ru-RU" sz="1400" b="1">
                        <a:latin typeface="Calibri"/>
                        <a:ea typeface="Times New Roman"/>
                        <a:cs typeface="Times New Roman"/>
                      </a:endParaRPr>
                    </a:p>
                  </a:txBody>
                  <a:tcPr marL="65989" marR="659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ru-RU" sz="1400" b="1">
                          <a:latin typeface="Times New Roman"/>
                          <a:ea typeface="Times New Roman"/>
                          <a:cs typeface="Times New Roman"/>
                        </a:rPr>
                        <a:t>н/н</a:t>
                      </a:r>
                      <a:endParaRPr lang="ru-RU" sz="1400" b="1">
                        <a:latin typeface="Calibri"/>
                        <a:ea typeface="Times New Roman"/>
                        <a:cs typeface="Times New Roman"/>
                      </a:endParaRPr>
                    </a:p>
                  </a:txBody>
                  <a:tcPr marL="65989" marR="659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ru-RU" sz="1400" b="1">
                          <a:latin typeface="Times New Roman"/>
                          <a:ea typeface="Times New Roman"/>
                          <a:cs typeface="Times New Roman"/>
                        </a:rPr>
                        <a:t>2</a:t>
                      </a:r>
                      <a:endParaRPr lang="ru-RU" sz="1400" b="1">
                        <a:latin typeface="Calibri"/>
                        <a:ea typeface="Times New Roman"/>
                        <a:cs typeface="Times New Roman"/>
                      </a:endParaRPr>
                    </a:p>
                  </a:txBody>
                  <a:tcPr marL="65989" marR="659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ru-RU" sz="1400" b="1">
                          <a:latin typeface="Times New Roman"/>
                          <a:ea typeface="Times New Roman"/>
                          <a:cs typeface="Times New Roman"/>
                        </a:rPr>
                        <a:t>н/н</a:t>
                      </a:r>
                      <a:endParaRPr lang="ru-RU" sz="1400" b="1">
                        <a:latin typeface="Calibri"/>
                        <a:ea typeface="Times New Roman"/>
                        <a:cs typeface="Times New Roman"/>
                      </a:endParaRPr>
                    </a:p>
                  </a:txBody>
                  <a:tcPr marL="65989" marR="659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ru-RU" sz="1400" b="1" dirty="0" err="1">
                          <a:latin typeface="Times New Roman"/>
                          <a:ea typeface="Times New Roman"/>
                          <a:cs typeface="Times New Roman"/>
                        </a:rPr>
                        <a:t>н</a:t>
                      </a:r>
                      <a:r>
                        <a:rPr lang="ru-RU" sz="1400" b="1" dirty="0">
                          <a:latin typeface="Times New Roman"/>
                          <a:ea typeface="Times New Roman"/>
                          <a:cs typeface="Times New Roman"/>
                        </a:rPr>
                        <a:t>/</a:t>
                      </a:r>
                      <a:r>
                        <a:rPr lang="ru-RU" sz="1400" b="1" dirty="0" err="1">
                          <a:latin typeface="Times New Roman"/>
                          <a:ea typeface="Times New Roman"/>
                          <a:cs typeface="Times New Roman"/>
                        </a:rPr>
                        <a:t>н</a:t>
                      </a:r>
                      <a:endParaRPr lang="ru-RU" sz="1400" b="1" dirty="0">
                        <a:latin typeface="Calibri"/>
                        <a:ea typeface="Times New Roman"/>
                        <a:cs typeface="Times New Roman"/>
                      </a:endParaRPr>
                    </a:p>
                  </a:txBody>
                  <a:tcPr marL="65989" marR="659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ru-RU" sz="1400" b="1" dirty="0" err="1">
                          <a:latin typeface="Times New Roman"/>
                          <a:ea typeface="Times New Roman"/>
                          <a:cs typeface="Times New Roman"/>
                        </a:rPr>
                        <a:t>н</a:t>
                      </a:r>
                      <a:r>
                        <a:rPr lang="ru-RU" sz="1400" b="1" dirty="0">
                          <a:latin typeface="Times New Roman"/>
                          <a:ea typeface="Times New Roman"/>
                          <a:cs typeface="Times New Roman"/>
                        </a:rPr>
                        <a:t>/</a:t>
                      </a:r>
                      <a:r>
                        <a:rPr lang="ru-RU" sz="1400" b="1" dirty="0" err="1">
                          <a:latin typeface="Times New Roman"/>
                          <a:ea typeface="Times New Roman"/>
                          <a:cs typeface="Times New Roman"/>
                        </a:rPr>
                        <a:t>н</a:t>
                      </a:r>
                      <a:endParaRPr lang="ru-RU" sz="1400" b="1" dirty="0">
                        <a:latin typeface="Calibri"/>
                        <a:ea typeface="Times New Roman"/>
                        <a:cs typeface="Times New Roman"/>
                      </a:endParaRPr>
                    </a:p>
                  </a:txBody>
                  <a:tcPr marL="65989" marR="659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ru-RU" sz="1100" dirty="0">
                          <a:latin typeface="Calibri"/>
                          <a:ea typeface="Times New Roman"/>
                          <a:cs typeface="Times New Roman"/>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tr>
            </a:tbl>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57158" y="274638"/>
            <a:ext cx="8786841" cy="1143000"/>
          </a:xfrm>
        </p:spPr>
        <p:txBody>
          <a:bodyPr/>
          <a:lstStyle/>
          <a:p>
            <a:r>
              <a:rPr lang="ru-RU" sz="2400" dirty="0" smtClean="0"/>
              <a:t>Технологические показатели НДТ для ОГСВ на объектах с расходом более 1000 тыс. м3/сутки</a:t>
            </a:r>
            <a:br>
              <a:rPr lang="ru-RU" sz="2400" dirty="0" smtClean="0"/>
            </a:br>
            <a:endParaRPr lang="ru-RU" sz="2400" dirty="0"/>
          </a:p>
        </p:txBody>
      </p:sp>
      <p:graphicFrame>
        <p:nvGraphicFramePr>
          <p:cNvPr id="4" name="Таблица 3"/>
          <p:cNvGraphicFramePr>
            <a:graphicFrameLocks noGrp="1"/>
          </p:cNvGraphicFramePr>
          <p:nvPr/>
        </p:nvGraphicFramePr>
        <p:xfrm>
          <a:off x="428596" y="1214422"/>
          <a:ext cx="8501122" cy="5313576"/>
        </p:xfrm>
        <a:graphic>
          <a:graphicData uri="http://schemas.openxmlformats.org/drawingml/2006/table">
            <a:tbl>
              <a:tblPr/>
              <a:tblGrid>
                <a:gridCol w="2833434"/>
                <a:gridCol w="2833434"/>
                <a:gridCol w="2834254"/>
              </a:tblGrid>
              <a:tr h="350038">
                <a:tc>
                  <a:txBody>
                    <a:bodyPr/>
                    <a:lstStyle/>
                    <a:p>
                      <a:pPr algn="ctr">
                        <a:lnSpc>
                          <a:spcPct val="115000"/>
                        </a:lnSpc>
                        <a:spcAft>
                          <a:spcPts val="1000"/>
                        </a:spcAft>
                      </a:pPr>
                      <a:r>
                        <a:rPr lang="ru-RU" sz="1800" dirty="0">
                          <a:latin typeface="Times New Roman"/>
                          <a:ea typeface="Times New Roman"/>
                          <a:cs typeface="Times New Roman"/>
                        </a:rPr>
                        <a:t>Наименование загрязнителя</a:t>
                      </a:r>
                      <a:endParaRPr lang="ru-RU" sz="1800" dirty="0">
                        <a:latin typeface="Calibri"/>
                        <a:ea typeface="Times New Roman"/>
                        <a:cs typeface="Times New Roman"/>
                      </a:endParaRPr>
                    </a:p>
                  </a:txBody>
                  <a:tcPr marL="63531" marR="635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just">
                        <a:lnSpc>
                          <a:spcPct val="115000"/>
                        </a:lnSpc>
                        <a:spcBef>
                          <a:spcPts val="600"/>
                        </a:spcBef>
                        <a:spcAft>
                          <a:spcPts val="1000"/>
                        </a:spcAft>
                      </a:pPr>
                      <a:r>
                        <a:rPr lang="ru-RU" sz="1800">
                          <a:latin typeface="Times New Roman"/>
                          <a:ea typeface="Times New Roman"/>
                          <a:cs typeface="Times New Roman"/>
                        </a:rPr>
                        <a:t>НДТ и технологический показатель, мг/л</a:t>
                      </a:r>
                      <a:endParaRPr lang="ru-RU" sz="1800">
                        <a:latin typeface="Calibri"/>
                        <a:ea typeface="Times New Roman"/>
                        <a:cs typeface="Times New Roman"/>
                      </a:endParaRPr>
                    </a:p>
                  </a:txBody>
                  <a:tcPr marL="63531" marR="635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r>
              <a:tr h="700074">
                <a:tc>
                  <a:txBody>
                    <a:bodyPr/>
                    <a:lstStyle/>
                    <a:p>
                      <a:pPr algn="ctr">
                        <a:lnSpc>
                          <a:spcPct val="115000"/>
                        </a:lnSpc>
                        <a:spcAft>
                          <a:spcPts val="1000"/>
                        </a:spcAft>
                      </a:pPr>
                      <a:endParaRPr lang="ru-RU" sz="1800" dirty="0">
                        <a:latin typeface="Times New Roman"/>
                        <a:ea typeface="Times New Roman"/>
                        <a:cs typeface="Times New Roman"/>
                      </a:endParaRPr>
                    </a:p>
                  </a:txBody>
                  <a:tcPr marL="63531" marR="635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Bef>
                          <a:spcPts val="600"/>
                        </a:spcBef>
                        <a:spcAft>
                          <a:spcPts val="1000"/>
                        </a:spcAft>
                      </a:pPr>
                      <a:r>
                        <a:rPr lang="ru-RU" sz="1800">
                          <a:latin typeface="Times New Roman"/>
                          <a:ea typeface="Times New Roman"/>
                          <a:cs typeface="Times New Roman"/>
                        </a:rPr>
                        <a:t>Курьяновские и Люберецкие очистные сооружения г. Москвы</a:t>
                      </a:r>
                      <a:endParaRPr lang="ru-RU" sz="1800">
                        <a:latin typeface="Calibri"/>
                        <a:ea typeface="Times New Roman"/>
                        <a:cs typeface="Times New Roman"/>
                      </a:endParaRPr>
                    </a:p>
                  </a:txBody>
                  <a:tcPr marL="63531" marR="635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Bef>
                          <a:spcPts val="600"/>
                        </a:spcBef>
                        <a:spcAft>
                          <a:spcPts val="1000"/>
                        </a:spcAft>
                      </a:pPr>
                      <a:r>
                        <a:rPr lang="ru-RU" sz="1800">
                          <a:latin typeface="Times New Roman"/>
                          <a:ea typeface="Times New Roman"/>
                          <a:cs typeface="Times New Roman"/>
                        </a:rPr>
                        <a:t>Центральная и Северная станции аэрации г. Санкт-Петербурга</a:t>
                      </a:r>
                      <a:endParaRPr lang="ru-RU" sz="1800">
                        <a:latin typeface="Calibri"/>
                        <a:ea typeface="Times New Roman"/>
                        <a:cs typeface="Times New Roman"/>
                      </a:endParaRPr>
                    </a:p>
                  </a:txBody>
                  <a:tcPr marL="63531" marR="635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35932">
                <a:tc>
                  <a:txBody>
                    <a:bodyPr/>
                    <a:lstStyle/>
                    <a:p>
                      <a:pPr algn="ctr">
                        <a:lnSpc>
                          <a:spcPct val="115000"/>
                        </a:lnSpc>
                        <a:spcAft>
                          <a:spcPts val="1000"/>
                        </a:spcAft>
                      </a:pPr>
                      <a:r>
                        <a:rPr lang="ru-RU" sz="1800" b="1">
                          <a:latin typeface="Times New Roman"/>
                          <a:ea typeface="Times New Roman"/>
                          <a:cs typeface="Times New Roman"/>
                        </a:rPr>
                        <a:t>Технологии</a:t>
                      </a:r>
                      <a:endParaRPr lang="ru-RU" sz="1800">
                        <a:latin typeface="Calibri"/>
                        <a:ea typeface="Times New Roman"/>
                        <a:cs typeface="Times New Roman"/>
                      </a:endParaRPr>
                    </a:p>
                    <a:p>
                      <a:pPr algn="ctr">
                        <a:lnSpc>
                          <a:spcPct val="115000"/>
                        </a:lnSpc>
                        <a:spcAft>
                          <a:spcPts val="1000"/>
                        </a:spcAft>
                      </a:pPr>
                      <a:r>
                        <a:rPr lang="ru-RU" sz="1800" b="1">
                          <a:latin typeface="Times New Roman"/>
                          <a:ea typeface="Times New Roman"/>
                          <a:cs typeface="Times New Roman"/>
                        </a:rPr>
                        <a:t>(см. табл. 2), для справки</a:t>
                      </a:r>
                      <a:endParaRPr lang="ru-RU" sz="1800">
                        <a:latin typeface="Calibri"/>
                        <a:ea typeface="Times New Roman"/>
                        <a:cs typeface="Times New Roman"/>
                      </a:endParaRPr>
                    </a:p>
                  </a:txBody>
                  <a:tcPr marL="63531" marR="635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Bef>
                          <a:spcPts val="600"/>
                        </a:spcBef>
                        <a:spcAft>
                          <a:spcPts val="1000"/>
                        </a:spcAft>
                      </a:pPr>
                      <a:r>
                        <a:rPr lang="ru-RU" sz="1800" b="1" dirty="0">
                          <a:latin typeface="Times New Roman"/>
                          <a:ea typeface="Times New Roman"/>
                          <a:cs typeface="Times New Roman"/>
                        </a:rPr>
                        <a:t>6,7</a:t>
                      </a:r>
                      <a:endParaRPr lang="ru-RU" sz="1800" dirty="0">
                        <a:latin typeface="Calibri"/>
                        <a:ea typeface="Times New Roman"/>
                        <a:cs typeface="Times New Roman"/>
                      </a:endParaRPr>
                    </a:p>
                  </a:txBody>
                  <a:tcPr marL="63531" marR="635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Bef>
                          <a:spcPts val="600"/>
                        </a:spcBef>
                        <a:spcAft>
                          <a:spcPts val="1000"/>
                        </a:spcAft>
                      </a:pPr>
                      <a:r>
                        <a:rPr lang="ru-RU" sz="1800" b="1">
                          <a:latin typeface="Times New Roman"/>
                          <a:ea typeface="Times New Roman"/>
                          <a:cs typeface="Times New Roman"/>
                        </a:rPr>
                        <a:t>7</a:t>
                      </a:r>
                      <a:endParaRPr lang="ru-RU" sz="1800">
                        <a:latin typeface="Calibri"/>
                        <a:ea typeface="Times New Roman"/>
                        <a:cs typeface="Times New Roman"/>
                      </a:endParaRPr>
                    </a:p>
                  </a:txBody>
                  <a:tcPr marL="63531" marR="635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0038">
                <a:tc>
                  <a:txBody>
                    <a:bodyPr/>
                    <a:lstStyle/>
                    <a:p>
                      <a:pPr algn="ctr">
                        <a:lnSpc>
                          <a:spcPct val="115000"/>
                        </a:lnSpc>
                        <a:spcAft>
                          <a:spcPts val="1000"/>
                        </a:spcAft>
                      </a:pPr>
                      <a:r>
                        <a:rPr lang="ru-RU" sz="1800">
                          <a:latin typeface="Times New Roman"/>
                          <a:ea typeface="Times New Roman"/>
                          <a:cs typeface="Times New Roman"/>
                        </a:rPr>
                        <a:t>Взвешенные вещества </a:t>
                      </a:r>
                      <a:endParaRPr lang="ru-RU" sz="1800">
                        <a:latin typeface="Calibri"/>
                        <a:ea typeface="Times New Roman"/>
                        <a:cs typeface="Times New Roman"/>
                      </a:endParaRPr>
                    </a:p>
                  </a:txBody>
                  <a:tcPr marL="63531" marR="635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800" dirty="0">
                          <a:solidFill>
                            <a:srgbClr val="000000"/>
                          </a:solidFill>
                          <a:latin typeface="Times New Roman"/>
                          <a:ea typeface="Times New Roman"/>
                        </a:rPr>
                        <a:t>8</a:t>
                      </a:r>
                      <a:endParaRPr lang="ru-RU" sz="1800" dirty="0">
                        <a:solidFill>
                          <a:srgbClr val="000000"/>
                        </a:solidFill>
                        <a:latin typeface="Arial"/>
                        <a:ea typeface="Times New Roman"/>
                      </a:endParaRPr>
                    </a:p>
                  </a:txBody>
                  <a:tcPr marL="63531" marR="635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800">
                          <a:solidFill>
                            <a:srgbClr val="000000"/>
                          </a:solidFill>
                          <a:latin typeface="Times New Roman"/>
                          <a:ea typeface="Times New Roman"/>
                        </a:rPr>
                        <a:t>8</a:t>
                      </a:r>
                      <a:endParaRPr lang="ru-RU" sz="1800">
                        <a:solidFill>
                          <a:srgbClr val="000000"/>
                        </a:solidFill>
                        <a:latin typeface="Arial"/>
                        <a:ea typeface="Times New Roman"/>
                      </a:endParaRPr>
                    </a:p>
                  </a:txBody>
                  <a:tcPr marL="63531" marR="635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0038">
                <a:tc>
                  <a:txBody>
                    <a:bodyPr/>
                    <a:lstStyle/>
                    <a:p>
                      <a:pPr algn="ctr">
                        <a:lnSpc>
                          <a:spcPct val="115000"/>
                        </a:lnSpc>
                        <a:spcAft>
                          <a:spcPts val="1000"/>
                        </a:spcAft>
                      </a:pPr>
                      <a:r>
                        <a:rPr lang="ru-RU" sz="1800">
                          <a:latin typeface="Times New Roman"/>
                          <a:ea typeface="Times New Roman"/>
                          <a:cs typeface="Times New Roman"/>
                        </a:rPr>
                        <a:t>БПК5</a:t>
                      </a:r>
                      <a:endParaRPr lang="ru-RU" sz="1800">
                        <a:latin typeface="Calibri"/>
                        <a:ea typeface="Times New Roman"/>
                        <a:cs typeface="Times New Roman"/>
                      </a:endParaRPr>
                    </a:p>
                  </a:txBody>
                  <a:tcPr marL="63531" marR="635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800" dirty="0">
                          <a:solidFill>
                            <a:srgbClr val="000000"/>
                          </a:solidFill>
                          <a:latin typeface="Times New Roman"/>
                          <a:ea typeface="Times New Roman"/>
                        </a:rPr>
                        <a:t>5</a:t>
                      </a:r>
                      <a:endParaRPr lang="ru-RU" sz="1800" dirty="0">
                        <a:solidFill>
                          <a:srgbClr val="000000"/>
                        </a:solidFill>
                        <a:latin typeface="Arial"/>
                        <a:ea typeface="Times New Roman"/>
                      </a:endParaRPr>
                    </a:p>
                  </a:txBody>
                  <a:tcPr marL="63531" marR="635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800">
                          <a:solidFill>
                            <a:srgbClr val="000000"/>
                          </a:solidFill>
                          <a:latin typeface="Times New Roman"/>
                          <a:ea typeface="Times New Roman"/>
                        </a:rPr>
                        <a:t>5</a:t>
                      </a:r>
                      <a:endParaRPr lang="ru-RU" sz="1800">
                        <a:solidFill>
                          <a:srgbClr val="000000"/>
                        </a:solidFill>
                        <a:latin typeface="Arial"/>
                        <a:ea typeface="Times New Roman"/>
                      </a:endParaRPr>
                    </a:p>
                  </a:txBody>
                  <a:tcPr marL="63531" marR="635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0038">
                <a:tc>
                  <a:txBody>
                    <a:bodyPr/>
                    <a:lstStyle/>
                    <a:p>
                      <a:pPr algn="ctr">
                        <a:lnSpc>
                          <a:spcPct val="115000"/>
                        </a:lnSpc>
                        <a:spcAft>
                          <a:spcPts val="1000"/>
                        </a:spcAft>
                      </a:pPr>
                      <a:r>
                        <a:rPr lang="ru-RU" sz="1800">
                          <a:latin typeface="Times New Roman"/>
                          <a:ea typeface="Times New Roman"/>
                          <a:cs typeface="Times New Roman"/>
                        </a:rPr>
                        <a:t>Азот общий</a:t>
                      </a:r>
                      <a:endParaRPr lang="ru-RU" sz="1800">
                        <a:latin typeface="Calibri"/>
                        <a:ea typeface="Times New Roman"/>
                        <a:cs typeface="Times New Roman"/>
                      </a:endParaRPr>
                    </a:p>
                  </a:txBody>
                  <a:tcPr marL="63531" marR="635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800" dirty="0">
                          <a:solidFill>
                            <a:srgbClr val="000000"/>
                          </a:solidFill>
                          <a:latin typeface="Times New Roman"/>
                          <a:ea typeface="Times New Roman"/>
                        </a:rPr>
                        <a:t>13</a:t>
                      </a:r>
                      <a:endParaRPr lang="ru-RU" sz="1800" dirty="0">
                        <a:solidFill>
                          <a:srgbClr val="000000"/>
                        </a:solidFill>
                        <a:latin typeface="Arial"/>
                        <a:ea typeface="Times New Roman"/>
                      </a:endParaRPr>
                    </a:p>
                  </a:txBody>
                  <a:tcPr marL="63531" marR="635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800">
                          <a:solidFill>
                            <a:srgbClr val="000000"/>
                          </a:solidFill>
                          <a:latin typeface="Times New Roman"/>
                          <a:ea typeface="Times New Roman"/>
                        </a:rPr>
                        <a:t>10</a:t>
                      </a:r>
                      <a:endParaRPr lang="ru-RU" sz="1800">
                        <a:solidFill>
                          <a:srgbClr val="000000"/>
                        </a:solidFill>
                        <a:latin typeface="Arial"/>
                        <a:ea typeface="Times New Roman"/>
                      </a:endParaRPr>
                    </a:p>
                  </a:txBody>
                  <a:tcPr marL="63531" marR="635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0038">
                <a:tc>
                  <a:txBody>
                    <a:bodyPr/>
                    <a:lstStyle/>
                    <a:p>
                      <a:pPr algn="ctr">
                        <a:lnSpc>
                          <a:spcPct val="115000"/>
                        </a:lnSpc>
                        <a:spcAft>
                          <a:spcPts val="1000"/>
                        </a:spcAft>
                      </a:pPr>
                      <a:r>
                        <a:rPr lang="ru-RU" sz="1800">
                          <a:latin typeface="Times New Roman"/>
                          <a:ea typeface="Times New Roman"/>
                          <a:cs typeface="Times New Roman"/>
                        </a:rPr>
                        <a:t>Азот аммонийных солей</a:t>
                      </a:r>
                      <a:endParaRPr lang="ru-RU" sz="1800">
                        <a:latin typeface="Calibri"/>
                        <a:ea typeface="Times New Roman"/>
                        <a:cs typeface="Times New Roman"/>
                      </a:endParaRPr>
                    </a:p>
                  </a:txBody>
                  <a:tcPr marL="63531" marR="635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800" dirty="0">
                          <a:solidFill>
                            <a:srgbClr val="000000"/>
                          </a:solidFill>
                          <a:latin typeface="Times New Roman"/>
                          <a:ea typeface="Times New Roman"/>
                        </a:rPr>
                        <a:t>1,5</a:t>
                      </a:r>
                      <a:endParaRPr lang="ru-RU" sz="1800" dirty="0">
                        <a:solidFill>
                          <a:srgbClr val="000000"/>
                        </a:solidFill>
                        <a:latin typeface="Arial"/>
                        <a:ea typeface="Times New Roman"/>
                      </a:endParaRPr>
                    </a:p>
                  </a:txBody>
                  <a:tcPr marL="63531" marR="635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800">
                          <a:solidFill>
                            <a:srgbClr val="000000"/>
                          </a:solidFill>
                          <a:latin typeface="Times New Roman"/>
                          <a:ea typeface="Times New Roman"/>
                        </a:rPr>
                        <a:t>1,5</a:t>
                      </a:r>
                      <a:endParaRPr lang="ru-RU" sz="1800">
                        <a:solidFill>
                          <a:srgbClr val="000000"/>
                        </a:solidFill>
                        <a:latin typeface="Arial"/>
                        <a:ea typeface="Times New Roman"/>
                      </a:endParaRPr>
                    </a:p>
                  </a:txBody>
                  <a:tcPr marL="63531" marR="635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0038">
                <a:tc>
                  <a:txBody>
                    <a:bodyPr/>
                    <a:lstStyle/>
                    <a:p>
                      <a:pPr algn="ctr">
                        <a:lnSpc>
                          <a:spcPct val="115000"/>
                        </a:lnSpc>
                        <a:spcAft>
                          <a:spcPts val="1000"/>
                        </a:spcAft>
                      </a:pPr>
                      <a:r>
                        <a:rPr lang="ru-RU" sz="1800">
                          <a:latin typeface="Times New Roman"/>
                          <a:ea typeface="Times New Roman"/>
                          <a:cs typeface="Times New Roman"/>
                        </a:rPr>
                        <a:t>Азот нитратов</a:t>
                      </a:r>
                      <a:endParaRPr lang="ru-RU" sz="1800">
                        <a:latin typeface="Calibri"/>
                        <a:ea typeface="Times New Roman"/>
                        <a:cs typeface="Times New Roman"/>
                      </a:endParaRPr>
                    </a:p>
                  </a:txBody>
                  <a:tcPr marL="63531" marR="635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800">
                          <a:solidFill>
                            <a:srgbClr val="000000"/>
                          </a:solidFill>
                          <a:latin typeface="Times New Roman"/>
                          <a:ea typeface="Times New Roman"/>
                        </a:rPr>
                        <a:t>10</a:t>
                      </a:r>
                      <a:endParaRPr lang="ru-RU" sz="1800">
                        <a:solidFill>
                          <a:srgbClr val="000000"/>
                        </a:solidFill>
                        <a:latin typeface="Arial"/>
                        <a:ea typeface="Times New Roman"/>
                      </a:endParaRPr>
                    </a:p>
                  </a:txBody>
                  <a:tcPr marL="63531" marR="635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800" dirty="0">
                          <a:solidFill>
                            <a:srgbClr val="000000"/>
                          </a:solidFill>
                          <a:latin typeface="Times New Roman"/>
                          <a:ea typeface="Times New Roman"/>
                        </a:rPr>
                        <a:t>10</a:t>
                      </a:r>
                      <a:endParaRPr lang="ru-RU" sz="1800" dirty="0">
                        <a:solidFill>
                          <a:srgbClr val="000000"/>
                        </a:solidFill>
                        <a:latin typeface="Arial"/>
                        <a:ea typeface="Times New Roman"/>
                      </a:endParaRPr>
                    </a:p>
                  </a:txBody>
                  <a:tcPr marL="63531" marR="635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0038">
                <a:tc>
                  <a:txBody>
                    <a:bodyPr/>
                    <a:lstStyle/>
                    <a:p>
                      <a:pPr algn="ctr">
                        <a:lnSpc>
                          <a:spcPct val="115000"/>
                        </a:lnSpc>
                        <a:spcAft>
                          <a:spcPts val="1000"/>
                        </a:spcAft>
                      </a:pPr>
                      <a:r>
                        <a:rPr lang="ru-RU" sz="1800">
                          <a:latin typeface="Times New Roman"/>
                          <a:ea typeface="Times New Roman"/>
                          <a:cs typeface="Times New Roman"/>
                        </a:rPr>
                        <a:t>Азот нитритов</a:t>
                      </a:r>
                      <a:endParaRPr lang="ru-RU" sz="1800">
                        <a:latin typeface="Calibri"/>
                        <a:ea typeface="Times New Roman"/>
                        <a:cs typeface="Times New Roman"/>
                      </a:endParaRPr>
                    </a:p>
                  </a:txBody>
                  <a:tcPr marL="63531" marR="635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800">
                          <a:solidFill>
                            <a:srgbClr val="000000"/>
                          </a:solidFill>
                          <a:latin typeface="Times New Roman"/>
                          <a:ea typeface="Times New Roman"/>
                        </a:rPr>
                        <a:t>0,1</a:t>
                      </a:r>
                      <a:endParaRPr lang="ru-RU" sz="1800">
                        <a:solidFill>
                          <a:srgbClr val="000000"/>
                        </a:solidFill>
                        <a:latin typeface="Arial"/>
                        <a:ea typeface="Times New Roman"/>
                      </a:endParaRPr>
                    </a:p>
                  </a:txBody>
                  <a:tcPr marL="63531" marR="635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800" dirty="0">
                          <a:solidFill>
                            <a:srgbClr val="000000"/>
                          </a:solidFill>
                          <a:latin typeface="Times New Roman"/>
                          <a:ea typeface="Times New Roman"/>
                        </a:rPr>
                        <a:t>0,1</a:t>
                      </a:r>
                      <a:endParaRPr lang="ru-RU" sz="1800" dirty="0">
                        <a:solidFill>
                          <a:srgbClr val="000000"/>
                        </a:solidFill>
                        <a:latin typeface="Arial"/>
                        <a:ea typeface="Times New Roman"/>
                      </a:endParaRPr>
                    </a:p>
                  </a:txBody>
                  <a:tcPr marL="63531" marR="635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0038">
                <a:tc>
                  <a:txBody>
                    <a:bodyPr/>
                    <a:lstStyle/>
                    <a:p>
                      <a:pPr algn="ctr">
                        <a:lnSpc>
                          <a:spcPct val="115000"/>
                        </a:lnSpc>
                        <a:spcAft>
                          <a:spcPts val="1000"/>
                        </a:spcAft>
                      </a:pPr>
                      <a:r>
                        <a:rPr lang="ru-RU" sz="1800">
                          <a:latin typeface="Times New Roman"/>
                          <a:ea typeface="Times New Roman"/>
                          <a:cs typeface="Times New Roman"/>
                        </a:rPr>
                        <a:t>Общий фосфор</a:t>
                      </a:r>
                      <a:endParaRPr lang="ru-RU" sz="1800">
                        <a:latin typeface="Calibri"/>
                        <a:ea typeface="Times New Roman"/>
                        <a:cs typeface="Times New Roman"/>
                      </a:endParaRPr>
                    </a:p>
                  </a:txBody>
                  <a:tcPr marL="63531" marR="635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800">
                          <a:solidFill>
                            <a:srgbClr val="000000"/>
                          </a:solidFill>
                          <a:latin typeface="Times New Roman"/>
                          <a:ea typeface="Times New Roman"/>
                        </a:rPr>
                        <a:t>н/н</a:t>
                      </a:r>
                      <a:endParaRPr lang="ru-RU" sz="1800">
                        <a:solidFill>
                          <a:srgbClr val="000000"/>
                        </a:solidFill>
                        <a:latin typeface="Arial"/>
                        <a:ea typeface="Times New Roman"/>
                      </a:endParaRPr>
                    </a:p>
                  </a:txBody>
                  <a:tcPr marL="63531" marR="635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800" dirty="0">
                          <a:solidFill>
                            <a:srgbClr val="000000"/>
                          </a:solidFill>
                          <a:latin typeface="Times New Roman"/>
                          <a:ea typeface="Times New Roman"/>
                        </a:rPr>
                        <a:t>0,5</a:t>
                      </a:r>
                      <a:endParaRPr lang="ru-RU" sz="1800" dirty="0">
                        <a:solidFill>
                          <a:srgbClr val="000000"/>
                        </a:solidFill>
                        <a:latin typeface="Arial"/>
                        <a:ea typeface="Times New Roman"/>
                      </a:endParaRPr>
                    </a:p>
                  </a:txBody>
                  <a:tcPr marL="63531" marR="635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0038">
                <a:tc>
                  <a:txBody>
                    <a:bodyPr/>
                    <a:lstStyle/>
                    <a:p>
                      <a:pPr algn="ctr">
                        <a:lnSpc>
                          <a:spcPct val="115000"/>
                        </a:lnSpc>
                        <a:spcAft>
                          <a:spcPts val="1000"/>
                        </a:spcAft>
                      </a:pPr>
                      <a:r>
                        <a:rPr lang="ru-RU" sz="1800">
                          <a:latin typeface="Times New Roman"/>
                          <a:ea typeface="Times New Roman"/>
                          <a:cs typeface="Times New Roman"/>
                        </a:rPr>
                        <a:t>Фосфор фосфатов</a:t>
                      </a:r>
                      <a:endParaRPr lang="ru-RU" sz="1800">
                        <a:latin typeface="Calibri"/>
                        <a:ea typeface="Times New Roman"/>
                        <a:cs typeface="Times New Roman"/>
                      </a:endParaRPr>
                    </a:p>
                  </a:txBody>
                  <a:tcPr marL="63531" marR="635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800">
                          <a:solidFill>
                            <a:srgbClr val="000000"/>
                          </a:solidFill>
                          <a:latin typeface="Times New Roman"/>
                          <a:ea typeface="Times New Roman"/>
                        </a:rPr>
                        <a:t>0,8</a:t>
                      </a:r>
                      <a:endParaRPr lang="ru-RU" sz="1800">
                        <a:solidFill>
                          <a:srgbClr val="000000"/>
                        </a:solidFill>
                        <a:latin typeface="Arial"/>
                        <a:ea typeface="Times New Roman"/>
                      </a:endParaRPr>
                    </a:p>
                  </a:txBody>
                  <a:tcPr marL="63531" marR="635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800" dirty="0" err="1">
                          <a:solidFill>
                            <a:srgbClr val="000000"/>
                          </a:solidFill>
                          <a:latin typeface="Times New Roman"/>
                          <a:ea typeface="Times New Roman"/>
                        </a:rPr>
                        <a:t>н</a:t>
                      </a:r>
                      <a:r>
                        <a:rPr lang="ru-RU" sz="1800" dirty="0">
                          <a:solidFill>
                            <a:srgbClr val="000000"/>
                          </a:solidFill>
                          <a:latin typeface="Times New Roman"/>
                          <a:ea typeface="Times New Roman"/>
                        </a:rPr>
                        <a:t>/</a:t>
                      </a:r>
                      <a:r>
                        <a:rPr lang="ru-RU" sz="1800" dirty="0" err="1">
                          <a:solidFill>
                            <a:srgbClr val="000000"/>
                          </a:solidFill>
                          <a:latin typeface="Times New Roman"/>
                          <a:ea typeface="Times New Roman"/>
                        </a:rPr>
                        <a:t>н</a:t>
                      </a:r>
                      <a:endParaRPr lang="ru-RU" sz="1800" dirty="0">
                        <a:solidFill>
                          <a:srgbClr val="000000"/>
                        </a:solidFill>
                        <a:latin typeface="Arial"/>
                        <a:ea typeface="Times New Roman"/>
                      </a:endParaRPr>
                    </a:p>
                  </a:txBody>
                  <a:tcPr marL="63531" marR="635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z="2800" dirty="0" smtClean="0"/>
              <a:t>Область применения НДТ в отрасли </a:t>
            </a:r>
            <a:endParaRPr lang="ru-RU" sz="2800" dirty="0"/>
          </a:p>
        </p:txBody>
      </p:sp>
      <p:sp>
        <p:nvSpPr>
          <p:cNvPr id="3" name="Содержимое 2"/>
          <p:cNvSpPr>
            <a:spLocks noGrp="1"/>
          </p:cNvSpPr>
          <p:nvPr>
            <p:ph idx="1"/>
          </p:nvPr>
        </p:nvSpPr>
        <p:spPr>
          <a:xfrm>
            <a:off x="395536" y="1484784"/>
            <a:ext cx="8229600" cy="4525963"/>
          </a:xfrm>
        </p:spPr>
        <p:txBody>
          <a:bodyPr/>
          <a:lstStyle/>
          <a:p>
            <a:pPr>
              <a:buNone/>
            </a:pPr>
            <a:r>
              <a:rPr lang="ru-RU" sz="2000" dirty="0" smtClean="0"/>
              <a:t>Предложение Правительства РФ (проект постановления):</a:t>
            </a:r>
          </a:p>
          <a:p>
            <a:pPr>
              <a:buNone/>
            </a:pPr>
            <a:r>
              <a:rPr lang="ru-RU" sz="2000" dirty="0" smtClean="0"/>
              <a:t>   - объекты ЦСВ, обслуживающие </a:t>
            </a:r>
            <a:r>
              <a:rPr lang="ru-RU" sz="2000" b="1" dirty="0" smtClean="0"/>
              <a:t>свыше  20 тыс. м3/сутки</a:t>
            </a:r>
            <a:r>
              <a:rPr lang="ru-RU" sz="2000" dirty="0" smtClean="0"/>
              <a:t>. </a:t>
            </a:r>
          </a:p>
          <a:p>
            <a:pPr>
              <a:buNone/>
            </a:pPr>
            <a:r>
              <a:rPr lang="ru-RU" sz="2000" b="1" dirty="0" smtClean="0"/>
              <a:t>Оценка</a:t>
            </a:r>
            <a:r>
              <a:rPr lang="ru-RU" sz="2000" dirty="0" smtClean="0"/>
              <a:t>: вполне приемлемый уровень, отделяющий крупные и средние по производительности сооружения  от прочих.</a:t>
            </a:r>
          </a:p>
          <a:p>
            <a:pPr>
              <a:buNone/>
            </a:pPr>
            <a:r>
              <a:rPr lang="ru-RU" sz="2000" b="1" dirty="0" smtClean="0"/>
              <a:t>Количество объектов в РФ </a:t>
            </a:r>
            <a:r>
              <a:rPr lang="ru-RU" sz="2000" dirty="0" smtClean="0"/>
              <a:t>– около 300 населенных пунктов. </a:t>
            </a:r>
          </a:p>
          <a:p>
            <a:pPr>
              <a:buNone/>
            </a:pPr>
            <a:r>
              <a:rPr lang="ru-RU" sz="2000" b="1" dirty="0" smtClean="0"/>
              <a:t>Проблема</a:t>
            </a:r>
            <a:r>
              <a:rPr lang="ru-RU" sz="2000" dirty="0" smtClean="0"/>
              <a:t>: остальные объекты ЦСВ будут нормироваться на основании НДС. Потенциально абсурдная ситуация.</a:t>
            </a:r>
          </a:p>
          <a:p>
            <a:pPr>
              <a:buNone/>
            </a:pPr>
            <a:r>
              <a:rPr lang="ru-RU" sz="2000" b="1" dirty="0" smtClean="0"/>
              <a:t>Решение</a:t>
            </a:r>
            <a:r>
              <a:rPr lang="ru-RU" sz="2000" dirty="0" smtClean="0"/>
              <a:t>:  определение НДТ не только для средних и крупных, но ДЛЯ ВСЕХ объектов (это еще около 18 тыс.), с возможностью добровольного присоединения их к внедрению НДТ (согласно нормы 219-ФЗ) </a:t>
            </a:r>
          </a:p>
          <a:p>
            <a:pPr>
              <a:buNone/>
            </a:pPr>
            <a:endParaRPr lang="ru-RU" sz="20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0035" y="274638"/>
            <a:ext cx="8186766" cy="1143000"/>
          </a:xfrm>
        </p:spPr>
        <p:txBody>
          <a:bodyPr/>
          <a:lstStyle/>
          <a:p>
            <a:r>
              <a:rPr lang="ru-RU" sz="2800" dirty="0" smtClean="0"/>
              <a:t>Важные вопросы для отражения в Справочнике</a:t>
            </a:r>
            <a:endParaRPr lang="ru-RU" sz="2800" dirty="0"/>
          </a:p>
        </p:txBody>
      </p:sp>
      <p:sp>
        <p:nvSpPr>
          <p:cNvPr id="3" name="Содержимое 2"/>
          <p:cNvSpPr>
            <a:spLocks noGrp="1"/>
          </p:cNvSpPr>
          <p:nvPr>
            <p:ph idx="1"/>
          </p:nvPr>
        </p:nvSpPr>
        <p:spPr/>
        <p:txBody>
          <a:bodyPr/>
          <a:lstStyle/>
          <a:p>
            <a:r>
              <a:rPr lang="ru-RU" sz="2200" dirty="0" smtClean="0"/>
              <a:t>- условия применения физико-химических методов;</a:t>
            </a:r>
          </a:p>
          <a:p>
            <a:r>
              <a:rPr lang="ru-RU" sz="2200" dirty="0" smtClean="0"/>
              <a:t>условия перевода объектов в зимнее время в части соединений азота на технологические нормативы НДТ – 3, без удаления азота;</a:t>
            </a:r>
          </a:p>
          <a:p>
            <a:r>
              <a:rPr lang="ru-RU" sz="2200" dirty="0" smtClean="0"/>
              <a:t>условия применения более жестких показателей</a:t>
            </a:r>
          </a:p>
          <a:p>
            <a:r>
              <a:rPr lang="ru-RU" sz="2200" dirty="0" smtClean="0"/>
              <a:t>критерий отличия сточных вод поселений от смеси производственных сточных вод со сточными водами поселений;</a:t>
            </a:r>
          </a:p>
          <a:p>
            <a:r>
              <a:rPr lang="ru-RU" sz="2200" dirty="0" smtClean="0"/>
              <a:t>особенности нормирования для технологий общесплавной системы канализации;</a:t>
            </a:r>
          </a:p>
          <a:p>
            <a:r>
              <a:rPr lang="ru-RU" sz="2200" dirty="0" smtClean="0"/>
              <a:t>вероятностный характер обеспечения нормативов (предлагается обеспеченность 85%).</a:t>
            </a:r>
            <a:endParaRPr lang="ru-RU" sz="22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71472" y="-142900"/>
            <a:ext cx="8043890" cy="1143000"/>
          </a:xfrm>
        </p:spPr>
        <p:txBody>
          <a:bodyPr/>
          <a:lstStyle/>
          <a:p>
            <a:r>
              <a:rPr lang="ru-RU" sz="2400" dirty="0" smtClean="0"/>
              <a:t>НДТ очистки поверхностных сточных вод</a:t>
            </a:r>
            <a:endParaRPr lang="ru-RU" sz="2400" dirty="0"/>
          </a:p>
        </p:txBody>
      </p:sp>
      <p:sp>
        <p:nvSpPr>
          <p:cNvPr id="3" name="Содержимое 2"/>
          <p:cNvSpPr>
            <a:spLocks noGrp="1"/>
          </p:cNvSpPr>
          <p:nvPr>
            <p:ph idx="1"/>
          </p:nvPr>
        </p:nvSpPr>
        <p:spPr>
          <a:xfrm>
            <a:off x="571472" y="928670"/>
            <a:ext cx="8229600" cy="4525963"/>
          </a:xfrm>
        </p:spPr>
        <p:txBody>
          <a:bodyPr/>
          <a:lstStyle/>
          <a:p>
            <a:r>
              <a:rPr lang="ru-RU" sz="2000" dirty="0" smtClean="0"/>
              <a:t>1. Очистка не менее 70% годового объема сточных вод,</a:t>
            </a:r>
          </a:p>
          <a:p>
            <a:r>
              <a:rPr lang="ru-RU" sz="2000" dirty="0" smtClean="0"/>
              <a:t>2. Разделение потока сточных вод на загрязнённую и условно чистую части;</a:t>
            </a:r>
          </a:p>
          <a:p>
            <a:r>
              <a:rPr lang="ru-RU" sz="2000" dirty="0" smtClean="0"/>
              <a:t>3. Аккумулирование  и усреднение  поверхностного стока. </a:t>
            </a:r>
          </a:p>
          <a:p>
            <a:r>
              <a:rPr lang="ru-RU" sz="2000" dirty="0" smtClean="0"/>
              <a:t>4. Предварительная механическая очистка от крупных механических примесей и мусора и  тяжелых минеральных примесей до аккумулирующего резервуара; </a:t>
            </a:r>
          </a:p>
          <a:p>
            <a:r>
              <a:rPr lang="ru-RU" sz="2000" dirty="0" smtClean="0"/>
              <a:t>5. Выделение основной массы загрязняющих веществ методами отстаивания, флотации или контактной фильтрации с предварительной </a:t>
            </a:r>
            <a:r>
              <a:rPr lang="ru-RU" sz="2000" dirty="0" err="1" smtClean="0"/>
              <a:t>реагентной</a:t>
            </a:r>
            <a:r>
              <a:rPr lang="ru-RU" sz="2000" dirty="0" smtClean="0"/>
              <a:t> обработкой;</a:t>
            </a:r>
          </a:p>
          <a:p>
            <a:r>
              <a:rPr lang="ru-RU" sz="2000" dirty="0" smtClean="0"/>
              <a:t>6. Доочистка от взвешенных веществ и растворенных нефтепродуктов методами механического фильтрования и сорбции;</a:t>
            </a:r>
          </a:p>
          <a:p>
            <a:r>
              <a:rPr lang="ru-RU" sz="2000" dirty="0" smtClean="0"/>
              <a:t>7. Обеззараживание очищенных вод</a:t>
            </a:r>
          </a:p>
          <a:p>
            <a:endParaRPr lang="ru-RU" sz="20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85720" y="274638"/>
            <a:ext cx="8715435" cy="1143000"/>
          </a:xfrm>
        </p:spPr>
        <p:txBody>
          <a:bodyPr/>
          <a:lstStyle/>
          <a:p>
            <a:r>
              <a:rPr lang="ru-RU" sz="2400" dirty="0" smtClean="0"/>
              <a:t>Технологические показатели НДТ для очистки поверхностных сточных вод поселений, </a:t>
            </a:r>
            <a:br>
              <a:rPr lang="ru-RU" sz="2400" dirty="0" smtClean="0"/>
            </a:br>
            <a:r>
              <a:rPr lang="ru-RU" sz="2400" dirty="0" smtClean="0"/>
              <a:t>собираемых ЦСВ</a:t>
            </a:r>
            <a:endParaRPr lang="ru-RU" sz="2400" dirty="0"/>
          </a:p>
        </p:txBody>
      </p:sp>
      <p:graphicFrame>
        <p:nvGraphicFramePr>
          <p:cNvPr id="4" name="Таблица 3"/>
          <p:cNvGraphicFramePr>
            <a:graphicFrameLocks noGrp="1"/>
          </p:cNvGraphicFramePr>
          <p:nvPr/>
        </p:nvGraphicFramePr>
        <p:xfrm>
          <a:off x="500034" y="1500174"/>
          <a:ext cx="8286808" cy="5000662"/>
        </p:xfrm>
        <a:graphic>
          <a:graphicData uri="http://schemas.openxmlformats.org/drawingml/2006/table">
            <a:tbl>
              <a:tblPr/>
              <a:tblGrid>
                <a:gridCol w="2129316"/>
                <a:gridCol w="2129316"/>
                <a:gridCol w="2014088"/>
                <a:gridCol w="2014088"/>
              </a:tblGrid>
              <a:tr h="454605">
                <a:tc rowSpan="2">
                  <a:txBody>
                    <a:bodyPr/>
                    <a:lstStyle/>
                    <a:p>
                      <a:pPr algn="ctr">
                        <a:lnSpc>
                          <a:spcPct val="115000"/>
                        </a:lnSpc>
                        <a:spcBef>
                          <a:spcPts val="600"/>
                        </a:spcBef>
                        <a:spcAft>
                          <a:spcPts val="0"/>
                        </a:spcAft>
                      </a:pPr>
                      <a:r>
                        <a:rPr lang="ru-RU" sz="2000" dirty="0">
                          <a:latin typeface="Times New Roman"/>
                          <a:ea typeface="Times New Roman"/>
                          <a:cs typeface="Times New Roman"/>
                        </a:rPr>
                        <a:t>Наименование показателей </a:t>
                      </a:r>
                      <a:endParaRPr lang="ru-RU" sz="2000" dirty="0">
                        <a:latin typeface="Calibri"/>
                        <a:ea typeface="Times New Roman"/>
                        <a:cs typeface="Times New Roman"/>
                      </a:endParaRPr>
                    </a:p>
                    <a:p>
                      <a:pPr algn="ctr">
                        <a:lnSpc>
                          <a:spcPct val="115000"/>
                        </a:lnSpc>
                        <a:spcAft>
                          <a:spcPts val="0"/>
                        </a:spcAft>
                      </a:pPr>
                      <a:r>
                        <a:rPr lang="ru-RU" sz="2000" dirty="0">
                          <a:latin typeface="Times New Roman"/>
                          <a:ea typeface="Times New Roman"/>
                          <a:cs typeface="Times New Roman"/>
                        </a:rPr>
                        <a:t>загрязнения</a:t>
                      </a:r>
                      <a:endParaRPr lang="ru-RU" sz="2000" dirty="0">
                        <a:latin typeface="Calibri"/>
                        <a:ea typeface="Times New Roman"/>
                        <a:cs typeface="Times New Roman"/>
                      </a:endParaRPr>
                    </a:p>
                  </a:txBody>
                  <a:tcPr marL="62702" marR="627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ctr">
                        <a:lnSpc>
                          <a:spcPct val="115000"/>
                        </a:lnSpc>
                        <a:spcAft>
                          <a:spcPts val="1000"/>
                        </a:spcAft>
                      </a:pPr>
                      <a:r>
                        <a:rPr lang="ru-RU" sz="2000">
                          <a:latin typeface="Times New Roman"/>
                          <a:ea typeface="Times New Roman"/>
                          <a:cs typeface="Times New Roman"/>
                        </a:rPr>
                        <a:t>Допустимое содержание, мг.л</a:t>
                      </a:r>
                      <a:endParaRPr lang="ru-RU" sz="2000">
                        <a:latin typeface="Calibri"/>
                        <a:ea typeface="Times New Roman"/>
                        <a:cs typeface="Times New Roman"/>
                      </a:endParaRPr>
                    </a:p>
                  </a:txBody>
                  <a:tcPr marL="62702" marR="627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c hMerge="1">
                  <a:txBody>
                    <a:bodyPr/>
                    <a:lstStyle/>
                    <a:p>
                      <a:endParaRPr lang="ru-RU"/>
                    </a:p>
                  </a:txBody>
                  <a:tcPr/>
                </a:tc>
              </a:tr>
              <a:tr h="1818424">
                <a:tc vMerge="1">
                  <a:txBody>
                    <a:bodyPr/>
                    <a:lstStyle/>
                    <a:p>
                      <a:endParaRPr lang="ru-RU"/>
                    </a:p>
                  </a:txBody>
                  <a:tcPr/>
                </a:tc>
                <a:tc>
                  <a:txBody>
                    <a:bodyPr/>
                    <a:lstStyle/>
                    <a:p>
                      <a:pPr algn="ctr">
                        <a:lnSpc>
                          <a:spcPct val="115000"/>
                        </a:lnSpc>
                        <a:spcAft>
                          <a:spcPts val="0"/>
                        </a:spcAft>
                      </a:pPr>
                      <a:r>
                        <a:rPr lang="ru-RU" sz="2000" dirty="0">
                          <a:latin typeface="Times New Roman"/>
                          <a:ea typeface="Times New Roman"/>
                          <a:cs typeface="Times New Roman"/>
                        </a:rPr>
                        <a:t>Водные объекты</a:t>
                      </a:r>
                      <a:endParaRPr lang="ru-RU" sz="2000" dirty="0">
                        <a:latin typeface="Calibri"/>
                        <a:ea typeface="Times New Roman"/>
                        <a:cs typeface="Times New Roman"/>
                      </a:endParaRPr>
                    </a:p>
                    <a:p>
                      <a:pPr algn="ctr">
                        <a:lnSpc>
                          <a:spcPct val="115000"/>
                        </a:lnSpc>
                        <a:spcAft>
                          <a:spcPts val="0"/>
                        </a:spcAft>
                      </a:pPr>
                      <a:r>
                        <a:rPr lang="ru-RU" sz="2000" dirty="0">
                          <a:latin typeface="Times New Roman"/>
                          <a:ea typeface="Times New Roman"/>
                          <a:cs typeface="Times New Roman"/>
                        </a:rPr>
                        <a:t> категории 1</a:t>
                      </a:r>
                      <a:endParaRPr lang="ru-RU" sz="2000" dirty="0">
                        <a:latin typeface="Calibri"/>
                        <a:ea typeface="Times New Roman"/>
                        <a:cs typeface="Times New Roman"/>
                      </a:endParaRPr>
                    </a:p>
                    <a:p>
                      <a:pPr algn="ctr">
                        <a:lnSpc>
                          <a:spcPct val="115000"/>
                        </a:lnSpc>
                        <a:spcAft>
                          <a:spcPts val="1000"/>
                        </a:spcAft>
                      </a:pPr>
                      <a:r>
                        <a:rPr lang="ru-RU" sz="2000" dirty="0">
                          <a:latin typeface="Times New Roman"/>
                          <a:ea typeface="Times New Roman"/>
                          <a:cs typeface="Times New Roman"/>
                        </a:rPr>
                        <a:t>(худшее экологическое состояние) </a:t>
                      </a:r>
                      <a:endParaRPr lang="ru-RU" sz="2000" dirty="0">
                        <a:latin typeface="Calibri"/>
                        <a:ea typeface="Times New Roman"/>
                        <a:cs typeface="Times New Roman"/>
                      </a:endParaRPr>
                    </a:p>
                  </a:txBody>
                  <a:tcPr marL="62702" marR="627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2000" dirty="0">
                          <a:latin typeface="Times New Roman"/>
                          <a:ea typeface="Times New Roman"/>
                          <a:cs typeface="Times New Roman"/>
                        </a:rPr>
                        <a:t>Водные объекты </a:t>
                      </a:r>
                      <a:endParaRPr lang="ru-RU" sz="2000" dirty="0">
                        <a:latin typeface="Calibri"/>
                        <a:ea typeface="Times New Roman"/>
                        <a:cs typeface="Times New Roman"/>
                      </a:endParaRPr>
                    </a:p>
                    <a:p>
                      <a:pPr algn="ctr">
                        <a:lnSpc>
                          <a:spcPct val="115000"/>
                        </a:lnSpc>
                        <a:spcAft>
                          <a:spcPts val="1000"/>
                        </a:spcAft>
                      </a:pPr>
                      <a:r>
                        <a:rPr lang="ru-RU" sz="2000" dirty="0">
                          <a:latin typeface="Times New Roman"/>
                          <a:ea typeface="Times New Roman"/>
                          <a:cs typeface="Times New Roman"/>
                        </a:rPr>
                        <a:t>категории 2 (прочие) </a:t>
                      </a:r>
                      <a:endParaRPr lang="ru-RU" sz="2000" dirty="0">
                        <a:latin typeface="Calibri"/>
                        <a:ea typeface="Times New Roman"/>
                        <a:cs typeface="Times New Roman"/>
                      </a:endParaRPr>
                    </a:p>
                  </a:txBody>
                  <a:tcPr marL="62702" marR="627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21590" algn="ctr">
                        <a:lnSpc>
                          <a:spcPct val="115000"/>
                        </a:lnSpc>
                        <a:spcAft>
                          <a:spcPts val="0"/>
                        </a:spcAft>
                      </a:pPr>
                      <a:r>
                        <a:rPr lang="ru-RU" sz="2000">
                          <a:latin typeface="Times New Roman"/>
                          <a:ea typeface="Times New Roman"/>
                          <a:cs typeface="Times New Roman"/>
                        </a:rPr>
                        <a:t>Водные объекты</a:t>
                      </a:r>
                      <a:endParaRPr lang="ru-RU" sz="2000">
                        <a:latin typeface="Calibri"/>
                        <a:ea typeface="Times New Roman"/>
                        <a:cs typeface="Times New Roman"/>
                      </a:endParaRPr>
                    </a:p>
                    <a:p>
                      <a:pPr marR="21590" algn="ctr">
                        <a:lnSpc>
                          <a:spcPct val="115000"/>
                        </a:lnSpc>
                        <a:spcAft>
                          <a:spcPts val="0"/>
                        </a:spcAft>
                      </a:pPr>
                      <a:r>
                        <a:rPr lang="ru-RU" sz="2000">
                          <a:latin typeface="Times New Roman"/>
                          <a:ea typeface="Times New Roman"/>
                          <a:cs typeface="Times New Roman"/>
                        </a:rPr>
                        <a:t> категории 3</a:t>
                      </a:r>
                      <a:endParaRPr lang="ru-RU" sz="2000">
                        <a:latin typeface="Calibri"/>
                        <a:ea typeface="Times New Roman"/>
                        <a:cs typeface="Times New Roman"/>
                      </a:endParaRPr>
                    </a:p>
                    <a:p>
                      <a:pPr marR="21590" algn="ctr">
                        <a:lnSpc>
                          <a:spcPct val="115000"/>
                        </a:lnSpc>
                        <a:spcAft>
                          <a:spcPts val="1000"/>
                        </a:spcAft>
                      </a:pPr>
                      <a:r>
                        <a:rPr lang="ru-RU" sz="2000">
                          <a:latin typeface="Times New Roman"/>
                          <a:ea typeface="Times New Roman"/>
                          <a:cs typeface="Times New Roman"/>
                        </a:rPr>
                        <a:t> (лучшее экологическое состояние) </a:t>
                      </a:r>
                      <a:endParaRPr lang="ru-RU" sz="2000">
                        <a:latin typeface="Calibri"/>
                        <a:ea typeface="Times New Roman"/>
                        <a:cs typeface="Times New Roman"/>
                      </a:endParaRPr>
                    </a:p>
                  </a:txBody>
                  <a:tcPr marL="62702" marR="627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09213">
                <a:tc>
                  <a:txBody>
                    <a:bodyPr/>
                    <a:lstStyle/>
                    <a:p>
                      <a:pPr algn="ctr">
                        <a:lnSpc>
                          <a:spcPct val="115000"/>
                        </a:lnSpc>
                        <a:spcAft>
                          <a:spcPts val="0"/>
                        </a:spcAft>
                      </a:pPr>
                      <a:r>
                        <a:rPr lang="ru-RU" sz="2000">
                          <a:latin typeface="Times New Roman"/>
                          <a:ea typeface="Times New Roman"/>
                          <a:cs typeface="Times New Roman"/>
                        </a:rPr>
                        <a:t>Взвешенные</a:t>
                      </a:r>
                      <a:endParaRPr lang="ru-RU" sz="2000">
                        <a:latin typeface="Calibri"/>
                        <a:ea typeface="Times New Roman"/>
                        <a:cs typeface="Times New Roman"/>
                      </a:endParaRPr>
                    </a:p>
                    <a:p>
                      <a:pPr algn="ctr">
                        <a:lnSpc>
                          <a:spcPct val="115000"/>
                        </a:lnSpc>
                        <a:spcAft>
                          <a:spcPts val="1000"/>
                        </a:spcAft>
                      </a:pPr>
                      <a:r>
                        <a:rPr lang="ru-RU" sz="2000">
                          <a:latin typeface="Times New Roman"/>
                          <a:ea typeface="Times New Roman"/>
                          <a:cs typeface="Times New Roman"/>
                        </a:rPr>
                        <a:t> вещества</a:t>
                      </a:r>
                      <a:endParaRPr lang="ru-RU" sz="2000">
                        <a:latin typeface="Calibri"/>
                        <a:ea typeface="Times New Roman"/>
                        <a:cs typeface="Times New Roman"/>
                      </a:endParaRPr>
                    </a:p>
                  </a:txBody>
                  <a:tcPr marL="62702" marR="627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ru-RU" sz="2000">
                          <a:latin typeface="Times New Roman"/>
                          <a:ea typeface="Times New Roman"/>
                          <a:cs typeface="Times New Roman"/>
                        </a:rPr>
                        <a:t>5</a:t>
                      </a:r>
                      <a:endParaRPr lang="ru-RU" sz="2000">
                        <a:latin typeface="Calibri"/>
                        <a:ea typeface="Times New Roman"/>
                        <a:cs typeface="Times New Roman"/>
                      </a:endParaRPr>
                    </a:p>
                  </a:txBody>
                  <a:tcPr marL="62702" marR="627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ru-RU" sz="2000" dirty="0">
                          <a:latin typeface="Times New Roman"/>
                          <a:ea typeface="Times New Roman"/>
                          <a:cs typeface="Times New Roman"/>
                        </a:rPr>
                        <a:t>10</a:t>
                      </a:r>
                      <a:endParaRPr lang="ru-RU" sz="2000" dirty="0">
                        <a:latin typeface="Calibri"/>
                        <a:ea typeface="Times New Roman"/>
                        <a:cs typeface="Times New Roman"/>
                      </a:endParaRPr>
                    </a:p>
                  </a:txBody>
                  <a:tcPr marL="62702" marR="627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ru-RU" sz="2000">
                          <a:latin typeface="Times New Roman"/>
                          <a:ea typeface="Times New Roman"/>
                          <a:cs typeface="Times New Roman"/>
                        </a:rPr>
                        <a:t>10</a:t>
                      </a:r>
                      <a:endParaRPr lang="ru-RU" sz="2000">
                        <a:latin typeface="Calibri"/>
                        <a:ea typeface="Times New Roman"/>
                        <a:cs typeface="Times New Roman"/>
                      </a:endParaRPr>
                    </a:p>
                  </a:txBody>
                  <a:tcPr marL="62702" marR="627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54605">
                <a:tc>
                  <a:txBody>
                    <a:bodyPr/>
                    <a:lstStyle/>
                    <a:p>
                      <a:pPr algn="ctr">
                        <a:lnSpc>
                          <a:spcPct val="115000"/>
                        </a:lnSpc>
                        <a:spcAft>
                          <a:spcPts val="1000"/>
                        </a:spcAft>
                      </a:pPr>
                      <a:r>
                        <a:rPr lang="ru-RU" sz="2000">
                          <a:latin typeface="Times New Roman"/>
                          <a:ea typeface="Times New Roman"/>
                          <a:cs typeface="Times New Roman"/>
                        </a:rPr>
                        <a:t>БПК</a:t>
                      </a:r>
                      <a:r>
                        <a:rPr lang="ru-RU" sz="2000" baseline="-25000">
                          <a:latin typeface="Times New Roman"/>
                          <a:ea typeface="Times New Roman"/>
                          <a:cs typeface="Times New Roman"/>
                        </a:rPr>
                        <a:t>5</a:t>
                      </a:r>
                      <a:endParaRPr lang="ru-RU" sz="2000">
                        <a:latin typeface="Calibri"/>
                        <a:ea typeface="Times New Roman"/>
                        <a:cs typeface="Times New Roman"/>
                      </a:endParaRPr>
                    </a:p>
                  </a:txBody>
                  <a:tcPr marL="62702" marR="627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ru-RU" sz="2000">
                          <a:latin typeface="Times New Roman"/>
                          <a:ea typeface="Times New Roman"/>
                          <a:cs typeface="Times New Roman"/>
                        </a:rPr>
                        <a:t>5</a:t>
                      </a:r>
                      <a:endParaRPr lang="ru-RU" sz="2000">
                        <a:latin typeface="Calibri"/>
                        <a:ea typeface="Times New Roman"/>
                        <a:cs typeface="Times New Roman"/>
                      </a:endParaRPr>
                    </a:p>
                  </a:txBody>
                  <a:tcPr marL="62702" marR="627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ru-RU" sz="2000" dirty="0">
                          <a:latin typeface="Times New Roman"/>
                          <a:ea typeface="Times New Roman"/>
                          <a:cs typeface="Times New Roman"/>
                        </a:rPr>
                        <a:t>10</a:t>
                      </a:r>
                      <a:endParaRPr lang="ru-RU" sz="2000" dirty="0">
                        <a:latin typeface="Calibri"/>
                        <a:ea typeface="Times New Roman"/>
                        <a:cs typeface="Times New Roman"/>
                      </a:endParaRPr>
                    </a:p>
                  </a:txBody>
                  <a:tcPr marL="62702" marR="627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ru-RU" sz="2000">
                          <a:latin typeface="Times New Roman"/>
                          <a:ea typeface="Times New Roman"/>
                          <a:cs typeface="Times New Roman"/>
                        </a:rPr>
                        <a:t>12</a:t>
                      </a:r>
                      <a:endParaRPr lang="ru-RU" sz="2000">
                        <a:latin typeface="Calibri"/>
                        <a:ea typeface="Times New Roman"/>
                        <a:cs typeface="Times New Roman"/>
                      </a:endParaRPr>
                    </a:p>
                  </a:txBody>
                  <a:tcPr marL="62702" marR="627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54605">
                <a:tc>
                  <a:txBody>
                    <a:bodyPr/>
                    <a:lstStyle/>
                    <a:p>
                      <a:pPr algn="ctr">
                        <a:lnSpc>
                          <a:spcPct val="115000"/>
                        </a:lnSpc>
                        <a:spcAft>
                          <a:spcPts val="1000"/>
                        </a:spcAft>
                      </a:pPr>
                      <a:r>
                        <a:rPr lang="ru-RU" sz="2000">
                          <a:latin typeface="Times New Roman"/>
                          <a:ea typeface="Times New Roman"/>
                          <a:cs typeface="Times New Roman"/>
                        </a:rPr>
                        <a:t>ХПК</a:t>
                      </a:r>
                      <a:endParaRPr lang="ru-RU" sz="2000">
                        <a:latin typeface="Calibri"/>
                        <a:ea typeface="Times New Roman"/>
                        <a:cs typeface="Times New Roman"/>
                      </a:endParaRPr>
                    </a:p>
                  </a:txBody>
                  <a:tcPr marL="62702" marR="627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ru-RU" sz="2000">
                          <a:latin typeface="Times New Roman"/>
                          <a:ea typeface="Times New Roman"/>
                          <a:cs typeface="Times New Roman"/>
                        </a:rPr>
                        <a:t>30</a:t>
                      </a:r>
                      <a:endParaRPr lang="ru-RU" sz="2000">
                        <a:latin typeface="Calibri"/>
                        <a:ea typeface="Times New Roman"/>
                        <a:cs typeface="Times New Roman"/>
                      </a:endParaRPr>
                    </a:p>
                  </a:txBody>
                  <a:tcPr marL="62702" marR="627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ru-RU" sz="2000" dirty="0">
                          <a:latin typeface="Times New Roman"/>
                          <a:ea typeface="Times New Roman"/>
                          <a:cs typeface="Times New Roman"/>
                        </a:rPr>
                        <a:t>40</a:t>
                      </a:r>
                      <a:endParaRPr lang="ru-RU" sz="2000" dirty="0">
                        <a:latin typeface="Calibri"/>
                        <a:ea typeface="Times New Roman"/>
                        <a:cs typeface="Times New Roman"/>
                      </a:endParaRPr>
                    </a:p>
                  </a:txBody>
                  <a:tcPr marL="62702" marR="627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ru-RU" sz="2000" dirty="0">
                          <a:latin typeface="Times New Roman"/>
                          <a:ea typeface="Times New Roman"/>
                          <a:cs typeface="Times New Roman"/>
                        </a:rPr>
                        <a:t>50</a:t>
                      </a:r>
                      <a:endParaRPr lang="ru-RU" sz="2000" dirty="0">
                        <a:latin typeface="Calibri"/>
                        <a:ea typeface="Times New Roman"/>
                        <a:cs typeface="Times New Roman"/>
                      </a:endParaRPr>
                    </a:p>
                  </a:txBody>
                  <a:tcPr marL="62702" marR="627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54605">
                <a:tc>
                  <a:txBody>
                    <a:bodyPr/>
                    <a:lstStyle/>
                    <a:p>
                      <a:pPr algn="ctr">
                        <a:lnSpc>
                          <a:spcPct val="115000"/>
                        </a:lnSpc>
                        <a:spcAft>
                          <a:spcPts val="1000"/>
                        </a:spcAft>
                      </a:pPr>
                      <a:r>
                        <a:rPr lang="ru-RU" sz="2000">
                          <a:latin typeface="Times New Roman"/>
                          <a:ea typeface="Times New Roman"/>
                          <a:cs typeface="Times New Roman"/>
                        </a:rPr>
                        <a:t>Нефтепродукты</a:t>
                      </a:r>
                      <a:endParaRPr lang="ru-RU" sz="2000">
                        <a:latin typeface="Calibri"/>
                        <a:ea typeface="Times New Roman"/>
                        <a:cs typeface="Times New Roman"/>
                      </a:endParaRPr>
                    </a:p>
                  </a:txBody>
                  <a:tcPr marL="62702" marR="627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ru-RU" sz="2000">
                          <a:latin typeface="Times New Roman"/>
                          <a:ea typeface="Times New Roman"/>
                          <a:cs typeface="Times New Roman"/>
                        </a:rPr>
                        <a:t>0,1</a:t>
                      </a:r>
                      <a:endParaRPr lang="ru-RU" sz="2000">
                        <a:latin typeface="Calibri"/>
                        <a:ea typeface="Times New Roman"/>
                        <a:cs typeface="Times New Roman"/>
                      </a:endParaRPr>
                    </a:p>
                  </a:txBody>
                  <a:tcPr marL="62702" marR="627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ru-RU" sz="2000">
                          <a:latin typeface="Times New Roman"/>
                          <a:ea typeface="Times New Roman"/>
                          <a:cs typeface="Times New Roman"/>
                        </a:rPr>
                        <a:t> 0,5 </a:t>
                      </a:r>
                      <a:endParaRPr lang="ru-RU" sz="2000">
                        <a:latin typeface="Calibri"/>
                        <a:ea typeface="Times New Roman"/>
                        <a:cs typeface="Times New Roman"/>
                      </a:endParaRPr>
                    </a:p>
                  </a:txBody>
                  <a:tcPr marL="62702" marR="627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ru-RU" sz="2000" dirty="0">
                          <a:latin typeface="Times New Roman"/>
                          <a:ea typeface="Times New Roman"/>
                          <a:cs typeface="Times New Roman"/>
                        </a:rPr>
                        <a:t>1,0 </a:t>
                      </a:r>
                      <a:endParaRPr lang="ru-RU" sz="2000" dirty="0">
                        <a:latin typeface="Calibri"/>
                        <a:ea typeface="Times New Roman"/>
                        <a:cs typeface="Times New Roman"/>
                      </a:endParaRPr>
                    </a:p>
                  </a:txBody>
                  <a:tcPr marL="62702" marR="627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54605">
                <a:tc>
                  <a:txBody>
                    <a:bodyPr/>
                    <a:lstStyle/>
                    <a:p>
                      <a:pPr algn="ctr">
                        <a:lnSpc>
                          <a:spcPct val="115000"/>
                        </a:lnSpc>
                        <a:spcAft>
                          <a:spcPts val="1000"/>
                        </a:spcAft>
                      </a:pPr>
                      <a:r>
                        <a:rPr lang="ru-RU" sz="2000">
                          <a:latin typeface="Times New Roman"/>
                          <a:ea typeface="Times New Roman"/>
                          <a:cs typeface="Times New Roman"/>
                        </a:rPr>
                        <a:t>Фосфор фосфатов </a:t>
                      </a:r>
                      <a:endParaRPr lang="ru-RU" sz="2000">
                        <a:latin typeface="Calibri"/>
                        <a:ea typeface="Times New Roman"/>
                        <a:cs typeface="Times New Roman"/>
                      </a:endParaRPr>
                    </a:p>
                  </a:txBody>
                  <a:tcPr marL="62702" marR="627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ru-RU" sz="2000">
                          <a:latin typeface="Times New Roman"/>
                          <a:ea typeface="Times New Roman"/>
                          <a:cs typeface="Times New Roman"/>
                        </a:rPr>
                        <a:t>0,5</a:t>
                      </a:r>
                      <a:endParaRPr lang="ru-RU" sz="2000">
                        <a:latin typeface="Calibri"/>
                        <a:ea typeface="Times New Roman"/>
                        <a:cs typeface="Times New Roman"/>
                      </a:endParaRPr>
                    </a:p>
                  </a:txBody>
                  <a:tcPr marL="62702" marR="627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ru-RU" sz="2000">
                          <a:latin typeface="Times New Roman"/>
                          <a:ea typeface="Times New Roman"/>
                          <a:cs typeface="Times New Roman"/>
                        </a:rPr>
                        <a:t>0,5</a:t>
                      </a:r>
                      <a:endParaRPr lang="ru-RU" sz="2000">
                        <a:latin typeface="Calibri"/>
                        <a:ea typeface="Times New Roman"/>
                        <a:cs typeface="Times New Roman"/>
                      </a:endParaRPr>
                    </a:p>
                  </a:txBody>
                  <a:tcPr marL="62702" marR="627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ru-RU" sz="2000" dirty="0" err="1">
                          <a:latin typeface="Times New Roman"/>
                          <a:ea typeface="Times New Roman"/>
                          <a:cs typeface="Times New Roman"/>
                        </a:rPr>
                        <a:t>н</a:t>
                      </a:r>
                      <a:r>
                        <a:rPr lang="ru-RU" sz="2000" dirty="0">
                          <a:latin typeface="Times New Roman"/>
                          <a:ea typeface="Times New Roman"/>
                          <a:cs typeface="Times New Roman"/>
                        </a:rPr>
                        <a:t>/</a:t>
                      </a:r>
                      <a:r>
                        <a:rPr lang="ru-RU" sz="2000" dirty="0" err="1">
                          <a:latin typeface="Times New Roman"/>
                          <a:ea typeface="Times New Roman"/>
                          <a:cs typeface="Times New Roman"/>
                        </a:rPr>
                        <a:t>н</a:t>
                      </a:r>
                      <a:endParaRPr lang="ru-RU" sz="2000" dirty="0">
                        <a:latin typeface="Calibri"/>
                        <a:ea typeface="Times New Roman"/>
                        <a:cs typeface="Times New Roman"/>
                      </a:endParaRPr>
                    </a:p>
                  </a:txBody>
                  <a:tcPr marL="62702" marR="627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57158" y="142852"/>
            <a:ext cx="8401080" cy="1143000"/>
          </a:xfrm>
        </p:spPr>
        <p:txBody>
          <a:bodyPr/>
          <a:lstStyle/>
          <a:p>
            <a:r>
              <a:rPr lang="ru-RU" sz="2400" dirty="0" smtClean="0"/>
              <a:t>Взаимодействие с крупными промышленными абонентами</a:t>
            </a:r>
            <a:endParaRPr lang="ru-RU" sz="2400" dirty="0"/>
          </a:p>
        </p:txBody>
      </p:sp>
      <p:sp>
        <p:nvSpPr>
          <p:cNvPr id="3" name="Содержимое 2"/>
          <p:cNvSpPr>
            <a:spLocks noGrp="1"/>
          </p:cNvSpPr>
          <p:nvPr>
            <p:ph idx="1"/>
          </p:nvPr>
        </p:nvSpPr>
        <p:spPr>
          <a:xfrm>
            <a:off x="500034" y="1142984"/>
            <a:ext cx="8229600" cy="4525963"/>
          </a:xfrm>
        </p:spPr>
        <p:txBody>
          <a:bodyPr/>
          <a:lstStyle/>
          <a:p>
            <a:pPr>
              <a:buNone/>
            </a:pPr>
            <a:r>
              <a:rPr lang="ru-RU" sz="1600" dirty="0" smtClean="0"/>
              <a:t>1. Не требовать от абонентов более глубокой очистки, чем это действительно необходимо. Требования приложения 3 Правил </a:t>
            </a:r>
            <a:r>
              <a:rPr lang="ru-RU" sz="1600" dirty="0" err="1" smtClean="0"/>
              <a:t>ХВиВ</a:t>
            </a:r>
            <a:r>
              <a:rPr lang="ru-RU" sz="1600" dirty="0" smtClean="0"/>
              <a:t> – необходимые и достаточные для нормального разграничения ответственности с промышленными абонентами</a:t>
            </a:r>
          </a:p>
          <a:p>
            <a:pPr>
              <a:buNone/>
            </a:pPr>
            <a:r>
              <a:rPr lang="ru-RU" sz="1600" dirty="0" smtClean="0"/>
              <a:t>2.  Сброс в ЦСВ только видов СВ, доочистка  которых совместно с городской сточной водой целесообразна, как по составу, так и по нагрузке от СВ крупных предприятий </a:t>
            </a:r>
          </a:p>
          <a:p>
            <a:pPr>
              <a:buNone/>
            </a:pPr>
            <a:r>
              <a:rPr lang="ru-RU" sz="1600" dirty="0" smtClean="0"/>
              <a:t>3.  Не должна производиться совместная очистка с городской сточной водой на ОСК ЦСВ  стоков КП  таких отраслей, как: целлюлозно-бумажная, угольная, горно-обогатительная, животноводство, производство минеральных удобрений,</a:t>
            </a:r>
          </a:p>
          <a:p>
            <a:pPr>
              <a:buNone/>
            </a:pPr>
            <a:r>
              <a:rPr lang="ru-RU" sz="1600" dirty="0" smtClean="0"/>
              <a:t>4.  По соображениям экологической безопасности, для обеспечения надлежащего контроля не должны сбрасываться в ЦСВ сточные воды предприятий по производству пестицидов, объектов, на которых выполняются работы по  утилизации ядовитых веществ, пестицидов и </a:t>
            </a:r>
            <a:r>
              <a:rPr lang="ru-RU" sz="1600" dirty="0" err="1" smtClean="0"/>
              <a:t>агрохимикатов</a:t>
            </a:r>
            <a:r>
              <a:rPr lang="ru-RU" sz="1600" dirty="0" smtClean="0"/>
              <a:t>,  объектов, связанных  с использованием  ядерных установок, в том числе атомных станций, </a:t>
            </a:r>
            <a:r>
              <a:rPr lang="ru-RU" sz="1600" dirty="0" err="1" smtClean="0"/>
              <a:t>нефте</a:t>
            </a:r>
            <a:r>
              <a:rPr lang="ru-RU" sz="1600" dirty="0" smtClean="0"/>
              <a:t>- и газоперерабатывающих предприятий (в ЦСВ мощностью до 1 млн. м3/сутки), складов  с проектной мощностью 200 тысяч тонн и более для хранения нефти, продуктов переработки нефти. (ПЕРЕЧЕНЬ ПОДЛЕЖИТ УТОЧНЕНИЮ).</a:t>
            </a:r>
          </a:p>
          <a:p>
            <a:pPr>
              <a:buNone/>
            </a:pPr>
            <a:endParaRPr lang="ru-RU" sz="1600" dirty="0" smtClean="0"/>
          </a:p>
          <a:p>
            <a:pPr>
              <a:buNone/>
            </a:pPr>
            <a:endParaRPr lang="ru-RU" sz="160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85720" y="0"/>
            <a:ext cx="8401080" cy="1143000"/>
          </a:xfrm>
        </p:spPr>
        <p:txBody>
          <a:bodyPr/>
          <a:lstStyle/>
          <a:p>
            <a:r>
              <a:rPr lang="ru-RU" sz="2400" dirty="0" smtClean="0"/>
              <a:t>Взаимодействие с крупными промышленными абонентами (продолжение)</a:t>
            </a:r>
            <a:endParaRPr lang="ru-RU" sz="2400" dirty="0"/>
          </a:p>
        </p:txBody>
      </p:sp>
      <p:sp>
        <p:nvSpPr>
          <p:cNvPr id="3" name="Содержимое 2"/>
          <p:cNvSpPr>
            <a:spLocks noGrp="1"/>
          </p:cNvSpPr>
          <p:nvPr>
            <p:ph idx="1"/>
          </p:nvPr>
        </p:nvSpPr>
        <p:spPr>
          <a:xfrm>
            <a:off x="500034" y="1142984"/>
            <a:ext cx="8229600" cy="4525963"/>
          </a:xfrm>
        </p:spPr>
        <p:txBody>
          <a:bodyPr/>
          <a:lstStyle/>
          <a:p>
            <a:pPr>
              <a:buNone/>
            </a:pPr>
            <a:r>
              <a:rPr lang="ru-RU" sz="1800" dirty="0" smtClean="0"/>
              <a:t>4. Для остальных отраслей - не превышение определенной доли нагрузки на ОСК ЦСВ по основным загрязняющим веществам, на которые рассчитаны эти ОСК,  от одного крупного абонента. При превышении этой доли работа ОСК ЦСВ становится весьма неустойчивой при колебаниях нагрузки от СВ КП, даже при наличии ЛОС. Такая нагрузка оценивается в 10 % при надлежащей работе ЛОС КП и в 30 % по исходному качеству СВ КП до ЛОС. </a:t>
            </a:r>
          </a:p>
          <a:p>
            <a:pPr>
              <a:buNone/>
            </a:pPr>
            <a:r>
              <a:rPr lang="ru-RU" sz="1800" dirty="0" smtClean="0"/>
              <a:t>5.  Для крупных предприятий, не удовлетворяющих этим требованиям, возможна  либо полностью отдельная от ЦСВ поселений очистка СВ, либо прием  СВ ЦСВ поселений  на очистные сооружения предприятий (без ограничений по соотношению). </a:t>
            </a:r>
          </a:p>
          <a:p>
            <a:pPr>
              <a:buAutoNum type="arabicPeriod" startAt="6"/>
            </a:pPr>
            <a:r>
              <a:rPr lang="ru-RU" sz="1800" dirty="0" smtClean="0"/>
              <a:t>На ОСК крупных предприятий, принимающих сточные вод от ЦСВ поселений, должны распространяться как требования НДТ как к промышленным объектам, так и как к ОСК ЦСВ. </a:t>
            </a:r>
          </a:p>
          <a:p>
            <a:pPr>
              <a:buAutoNum type="arabicPeriod" startAt="6"/>
            </a:pPr>
            <a:endParaRPr lang="ru-RU" sz="1800" dirty="0" smtClean="0"/>
          </a:p>
          <a:p>
            <a:pPr>
              <a:buNone/>
            </a:pPr>
            <a:endParaRPr lang="ru-RU" sz="1800" dirty="0" smtClean="0"/>
          </a:p>
          <a:p>
            <a:pPr>
              <a:buNone/>
            </a:pPr>
            <a:endParaRPr lang="ru-RU" sz="18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57158" y="0"/>
            <a:ext cx="8329642" cy="1143000"/>
          </a:xfrm>
        </p:spPr>
        <p:txBody>
          <a:bodyPr/>
          <a:lstStyle/>
          <a:p>
            <a:r>
              <a:rPr lang="ru-RU" sz="2400" dirty="0" smtClean="0"/>
              <a:t>О ходе работ по разработке Справочника</a:t>
            </a:r>
            <a:endParaRPr lang="ru-RU" sz="2400" dirty="0"/>
          </a:p>
        </p:txBody>
      </p:sp>
      <p:sp>
        <p:nvSpPr>
          <p:cNvPr id="3" name="Содержимое 2"/>
          <p:cNvSpPr>
            <a:spLocks noGrp="1"/>
          </p:cNvSpPr>
          <p:nvPr>
            <p:ph idx="1"/>
          </p:nvPr>
        </p:nvSpPr>
        <p:spPr>
          <a:xfrm>
            <a:off x="571472" y="928670"/>
            <a:ext cx="8229600" cy="4525963"/>
          </a:xfrm>
        </p:spPr>
        <p:txBody>
          <a:bodyPr/>
          <a:lstStyle/>
          <a:p>
            <a:pPr>
              <a:buNone/>
            </a:pPr>
            <a:r>
              <a:rPr lang="ru-RU" sz="2400" dirty="0" smtClean="0"/>
              <a:t>1. Сбор исходных данных</a:t>
            </a:r>
          </a:p>
          <a:p>
            <a:pPr>
              <a:buNone/>
            </a:pPr>
            <a:r>
              <a:rPr lang="ru-RU" sz="2400" dirty="0" smtClean="0"/>
              <a:t>Анкета была отработана и разослана в субъекты РФ поручением зам. Министра строительства и ЖКХ. </a:t>
            </a:r>
          </a:p>
          <a:p>
            <a:pPr>
              <a:buNone/>
            </a:pPr>
            <a:r>
              <a:rPr lang="ru-RU" sz="2400" dirty="0" smtClean="0"/>
              <a:t>Населенных пунктов, которые должны заполнять анкету, около 300. На 26.05:</a:t>
            </a:r>
          </a:p>
          <a:p>
            <a:r>
              <a:rPr lang="ru-RU" sz="2400" dirty="0" smtClean="0"/>
              <a:t> зарегистрировались для сдачи анкеты - 241 водоканал,</a:t>
            </a:r>
          </a:p>
          <a:p>
            <a:r>
              <a:rPr lang="ru-RU" sz="2400" dirty="0" smtClean="0"/>
              <a:t>сдали  анкеты – 173 водоканала </a:t>
            </a:r>
          </a:p>
          <a:p>
            <a:pPr>
              <a:buNone/>
            </a:pPr>
            <a:r>
              <a:rPr lang="ru-RU" sz="2400" dirty="0" smtClean="0"/>
              <a:t>2. Разработка Справочника начнется по итогам утверждения Концепции.</a:t>
            </a:r>
          </a:p>
          <a:p>
            <a:pPr>
              <a:buNone/>
            </a:pPr>
            <a:r>
              <a:rPr lang="ru-RU" sz="2400" dirty="0" smtClean="0"/>
              <a:t>3. Первые шаги после заседания ТРГ – обсуждение Концепции в НИИ экологии и МПР</a:t>
            </a:r>
            <a:endParaRPr lang="ru-RU" sz="2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285728"/>
            <a:ext cx="8429684" cy="1143000"/>
          </a:xfrm>
        </p:spPr>
        <p:txBody>
          <a:bodyPr/>
          <a:lstStyle/>
          <a:p>
            <a:pPr lvl="0"/>
            <a:r>
              <a:rPr lang="ru-RU" sz="2800" dirty="0" smtClean="0"/>
              <a:t>Место основных процессов отрасли в терминологии НДТ</a:t>
            </a:r>
            <a:br>
              <a:rPr lang="ru-RU" sz="2800" dirty="0" smtClean="0"/>
            </a:br>
            <a:endParaRPr lang="ru-RU" sz="2800" dirty="0"/>
          </a:p>
        </p:txBody>
      </p:sp>
      <p:graphicFrame>
        <p:nvGraphicFramePr>
          <p:cNvPr id="4" name="Таблица 3"/>
          <p:cNvGraphicFramePr>
            <a:graphicFrameLocks noGrp="1"/>
          </p:cNvGraphicFramePr>
          <p:nvPr/>
        </p:nvGraphicFramePr>
        <p:xfrm>
          <a:off x="500034" y="1214422"/>
          <a:ext cx="8358246" cy="5047488"/>
        </p:xfrm>
        <a:graphic>
          <a:graphicData uri="http://schemas.openxmlformats.org/drawingml/2006/table">
            <a:tbl>
              <a:tblPr/>
              <a:tblGrid>
                <a:gridCol w="2130358"/>
                <a:gridCol w="6227888"/>
              </a:tblGrid>
              <a:tr h="0">
                <a:tc>
                  <a:txBody>
                    <a:bodyPr/>
                    <a:lstStyle/>
                    <a:p>
                      <a:pPr algn="just">
                        <a:lnSpc>
                          <a:spcPct val="115000"/>
                        </a:lnSpc>
                        <a:spcAft>
                          <a:spcPts val="0"/>
                        </a:spcAft>
                      </a:pPr>
                      <a:r>
                        <a:rPr lang="ru-RU" sz="1800" dirty="0">
                          <a:solidFill>
                            <a:srgbClr val="000000"/>
                          </a:solidFill>
                          <a:latin typeface="Times New Roman"/>
                          <a:ea typeface="Times New Roman"/>
                          <a:cs typeface="Arial"/>
                        </a:rPr>
                        <a:t>Основные термины описания производственных процессов</a:t>
                      </a:r>
                      <a:endParaRPr lang="ru-RU" sz="1800" dirty="0">
                        <a:solidFill>
                          <a:srgbClr val="000000"/>
                        </a:solidFill>
                        <a:latin typeface="Arial"/>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ru-RU" sz="1800">
                          <a:solidFill>
                            <a:srgbClr val="000000"/>
                          </a:solidFill>
                          <a:latin typeface="Times New Roman"/>
                          <a:ea typeface="Times New Roman"/>
                          <a:cs typeface="Arial"/>
                        </a:rPr>
                        <a:t>Функциональный аналог в очистке городских сточных вод </a:t>
                      </a:r>
                      <a:endParaRPr lang="ru-RU" sz="1800">
                        <a:solidFill>
                          <a:srgbClr val="000000"/>
                        </a:solidFill>
                        <a:latin typeface="Arial"/>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just">
                        <a:lnSpc>
                          <a:spcPct val="115000"/>
                        </a:lnSpc>
                        <a:spcAft>
                          <a:spcPts val="0"/>
                        </a:spcAft>
                      </a:pPr>
                      <a:r>
                        <a:rPr lang="ru-RU" sz="1800" dirty="0">
                          <a:solidFill>
                            <a:srgbClr val="000000"/>
                          </a:solidFill>
                          <a:latin typeface="Times New Roman"/>
                          <a:ea typeface="Times New Roman"/>
                          <a:cs typeface="Arial"/>
                        </a:rPr>
                        <a:t>Сырье</a:t>
                      </a:r>
                      <a:endParaRPr lang="ru-RU" sz="1800" dirty="0">
                        <a:solidFill>
                          <a:srgbClr val="000000"/>
                        </a:solidFill>
                        <a:latin typeface="Arial"/>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ru-RU" sz="1800">
                          <a:solidFill>
                            <a:srgbClr val="000000"/>
                          </a:solidFill>
                          <a:latin typeface="Times New Roman"/>
                          <a:ea typeface="Times New Roman"/>
                          <a:cs typeface="Arial"/>
                        </a:rPr>
                        <a:t>Поступающие сточные воды</a:t>
                      </a:r>
                      <a:endParaRPr lang="ru-RU" sz="1800">
                        <a:solidFill>
                          <a:srgbClr val="000000"/>
                        </a:solidFill>
                        <a:latin typeface="Arial"/>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just">
                        <a:lnSpc>
                          <a:spcPct val="115000"/>
                        </a:lnSpc>
                        <a:spcAft>
                          <a:spcPts val="0"/>
                        </a:spcAft>
                      </a:pPr>
                      <a:r>
                        <a:rPr lang="ru-RU" sz="1800">
                          <a:solidFill>
                            <a:srgbClr val="000000"/>
                          </a:solidFill>
                          <a:latin typeface="Times New Roman"/>
                          <a:ea typeface="Times New Roman"/>
                          <a:cs typeface="Arial"/>
                        </a:rPr>
                        <a:t>Производственный процесс</a:t>
                      </a:r>
                      <a:endParaRPr lang="ru-RU" sz="1800">
                        <a:solidFill>
                          <a:srgbClr val="000000"/>
                        </a:solidFill>
                        <a:latin typeface="Arial"/>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ru-RU" sz="1800" dirty="0">
                          <a:solidFill>
                            <a:srgbClr val="000000"/>
                          </a:solidFill>
                          <a:latin typeface="Times New Roman"/>
                          <a:ea typeface="Times New Roman"/>
                          <a:cs typeface="Arial"/>
                        </a:rPr>
                        <a:t>Очистка сточных вод и обработки осадка</a:t>
                      </a:r>
                      <a:endParaRPr lang="ru-RU" sz="1800" dirty="0">
                        <a:solidFill>
                          <a:srgbClr val="000000"/>
                        </a:solidFill>
                        <a:latin typeface="Arial"/>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just">
                        <a:lnSpc>
                          <a:spcPct val="115000"/>
                        </a:lnSpc>
                        <a:spcAft>
                          <a:spcPts val="0"/>
                        </a:spcAft>
                      </a:pPr>
                      <a:r>
                        <a:rPr lang="ru-RU" sz="1800">
                          <a:solidFill>
                            <a:srgbClr val="000000"/>
                          </a:solidFill>
                          <a:latin typeface="Times New Roman"/>
                          <a:ea typeface="Times New Roman"/>
                          <a:cs typeface="Arial"/>
                        </a:rPr>
                        <a:t>Технологические процессы</a:t>
                      </a:r>
                      <a:endParaRPr lang="ru-RU" sz="1800">
                        <a:solidFill>
                          <a:srgbClr val="000000"/>
                        </a:solidFill>
                        <a:latin typeface="Arial"/>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ru-RU" sz="1800" dirty="0">
                          <a:solidFill>
                            <a:srgbClr val="000000"/>
                          </a:solidFill>
                          <a:latin typeface="Times New Roman"/>
                          <a:ea typeface="Times New Roman"/>
                          <a:cs typeface="Arial"/>
                        </a:rPr>
                        <a:t>Отдельные стадии основного процесса очистки сточной воды и обработки осадка и  сопутствующих процессов</a:t>
                      </a:r>
                      <a:endParaRPr lang="ru-RU" sz="1800" dirty="0">
                        <a:solidFill>
                          <a:srgbClr val="000000"/>
                        </a:solidFill>
                        <a:latin typeface="Arial"/>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just">
                        <a:lnSpc>
                          <a:spcPct val="115000"/>
                        </a:lnSpc>
                        <a:spcAft>
                          <a:spcPts val="0"/>
                        </a:spcAft>
                      </a:pPr>
                      <a:r>
                        <a:rPr lang="ru-RU" sz="1800">
                          <a:solidFill>
                            <a:srgbClr val="000000"/>
                          </a:solidFill>
                          <a:latin typeface="Times New Roman"/>
                          <a:ea typeface="Times New Roman"/>
                          <a:cs typeface="Arial"/>
                        </a:rPr>
                        <a:t>Продукция</a:t>
                      </a:r>
                      <a:endParaRPr lang="ru-RU" sz="1800">
                        <a:solidFill>
                          <a:srgbClr val="000000"/>
                        </a:solidFill>
                        <a:latin typeface="Arial"/>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ru-RU" sz="1800" dirty="0">
                          <a:solidFill>
                            <a:srgbClr val="000000"/>
                          </a:solidFill>
                          <a:latin typeface="Times New Roman"/>
                          <a:ea typeface="Times New Roman"/>
                          <a:cs typeface="Arial"/>
                        </a:rPr>
                        <a:t>Очищенные сточные воды, а также техническая вода, вода для полива</a:t>
                      </a:r>
                      <a:endParaRPr lang="ru-RU" sz="1800" dirty="0">
                        <a:solidFill>
                          <a:srgbClr val="000000"/>
                        </a:solidFill>
                        <a:latin typeface="Arial"/>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just">
                        <a:lnSpc>
                          <a:spcPct val="115000"/>
                        </a:lnSpc>
                        <a:spcAft>
                          <a:spcPts val="0"/>
                        </a:spcAft>
                      </a:pPr>
                      <a:r>
                        <a:rPr lang="ru-RU" sz="1800">
                          <a:solidFill>
                            <a:srgbClr val="000000"/>
                          </a:solidFill>
                          <a:latin typeface="Times New Roman"/>
                          <a:ea typeface="Times New Roman"/>
                          <a:cs typeface="Arial"/>
                        </a:rPr>
                        <a:t>Побочная продукция</a:t>
                      </a:r>
                      <a:endParaRPr lang="ru-RU" sz="1800">
                        <a:solidFill>
                          <a:srgbClr val="000000"/>
                        </a:solidFill>
                        <a:latin typeface="Arial"/>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ru-RU" sz="1800" dirty="0">
                          <a:solidFill>
                            <a:srgbClr val="000000"/>
                          </a:solidFill>
                          <a:latin typeface="Times New Roman"/>
                          <a:ea typeface="Times New Roman"/>
                          <a:cs typeface="Arial"/>
                        </a:rPr>
                        <a:t>Продукция из осадка сточных вод или на его основе, </a:t>
                      </a:r>
                      <a:r>
                        <a:rPr lang="ru-RU" sz="1800" dirty="0" err="1">
                          <a:solidFill>
                            <a:srgbClr val="000000"/>
                          </a:solidFill>
                          <a:latin typeface="Times New Roman"/>
                          <a:ea typeface="Times New Roman"/>
                          <a:cs typeface="Arial"/>
                        </a:rPr>
                        <a:t>биогаз</a:t>
                      </a:r>
                      <a:r>
                        <a:rPr lang="ru-RU" sz="1800" dirty="0">
                          <a:solidFill>
                            <a:srgbClr val="000000"/>
                          </a:solidFill>
                          <a:latin typeface="Times New Roman"/>
                          <a:ea typeface="Times New Roman"/>
                          <a:cs typeface="Arial"/>
                        </a:rPr>
                        <a:t>, метан, электрическая и тепловая энергия, полученные из веществ, теплоты или потенциальной энергии сточных вод, аммиачные и фосфатные соединения, извлеченные из сточных вод и осадка, удобрения, </a:t>
                      </a:r>
                      <a:r>
                        <a:rPr lang="ru-RU" sz="1800" dirty="0" err="1">
                          <a:solidFill>
                            <a:srgbClr val="000000"/>
                          </a:solidFill>
                          <a:latin typeface="Times New Roman"/>
                          <a:ea typeface="Times New Roman"/>
                          <a:cs typeface="Arial"/>
                        </a:rPr>
                        <a:t>почвогрунты</a:t>
                      </a:r>
                      <a:r>
                        <a:rPr lang="ru-RU" sz="1800" dirty="0">
                          <a:solidFill>
                            <a:srgbClr val="000000"/>
                          </a:solidFill>
                          <a:latin typeface="Times New Roman"/>
                          <a:ea typeface="Times New Roman"/>
                          <a:cs typeface="Arial"/>
                        </a:rPr>
                        <a:t> и т.д. </a:t>
                      </a:r>
                      <a:endParaRPr lang="ru-RU" sz="1800" dirty="0">
                        <a:solidFill>
                          <a:srgbClr val="000000"/>
                        </a:solidFill>
                        <a:latin typeface="Arial"/>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71473" y="274638"/>
            <a:ext cx="8115328" cy="1143000"/>
          </a:xfrm>
        </p:spPr>
        <p:txBody>
          <a:bodyPr/>
          <a:lstStyle/>
          <a:p>
            <a:r>
              <a:rPr lang="ru-RU" sz="2400" dirty="0" smtClean="0"/>
              <a:t>Существенные отличия отрасли (ЦСВ) от «классических» отраслей промышленности</a:t>
            </a:r>
            <a:endParaRPr lang="ru-RU" sz="2400" dirty="0"/>
          </a:p>
        </p:txBody>
      </p:sp>
      <p:sp>
        <p:nvSpPr>
          <p:cNvPr id="3" name="Содержимое 2"/>
          <p:cNvSpPr>
            <a:spLocks noGrp="1"/>
          </p:cNvSpPr>
          <p:nvPr>
            <p:ph idx="1"/>
          </p:nvPr>
        </p:nvSpPr>
        <p:spPr>
          <a:xfrm>
            <a:off x="214282" y="1600200"/>
            <a:ext cx="8715436" cy="4525963"/>
          </a:xfrm>
        </p:spPr>
        <p:txBody>
          <a:bodyPr/>
          <a:lstStyle/>
          <a:p>
            <a:r>
              <a:rPr lang="ru-RU" sz="1800" dirty="0" smtClean="0"/>
              <a:t>- в отличие от промышленности коммунальные предприятия сами не образуют загрязнений, соответственно они не могут снижать количество и массу загрязнений, поступающих в сточные воды путем модернизации основного производства;</a:t>
            </a:r>
          </a:p>
          <a:p>
            <a:r>
              <a:rPr lang="ru-RU" sz="1800" dirty="0" smtClean="0"/>
              <a:t>- технологический процесс не приводит к образованию новых сточных вод и отходов, а лишь концентрирует и трансформирует уже содержащиеся в поступающем потоке загрязняющие вещества. Следует  говорить о  </a:t>
            </a:r>
            <a:r>
              <a:rPr lang="ru-RU" sz="1800" dirty="0" err="1" smtClean="0"/>
              <a:t>водоохранном</a:t>
            </a:r>
            <a:r>
              <a:rPr lang="ru-RU" sz="1800" dirty="0" smtClean="0"/>
              <a:t> значении объектов ОГСВ, а не об экологической опасности. Экологическую опасность представляет деятельность поселения, а объекты ОГСВ ее уменьшают;</a:t>
            </a:r>
          </a:p>
          <a:p>
            <a:r>
              <a:rPr lang="ru-RU" sz="1800" dirty="0" smtClean="0"/>
              <a:t>доля   затрат на очистку сточных вод в себестоимости В ДЕСЯТКИ РАЗ выше: на предприятиях это 3-10 %, а на объектах ОГСВ это 100%. Т.е. повышение глубины очистки для объекта ОГСВ </a:t>
            </a:r>
            <a:r>
              <a:rPr lang="ru-RU" sz="1800" dirty="0" err="1" smtClean="0"/>
              <a:t>тождестенно</a:t>
            </a:r>
            <a:r>
              <a:rPr lang="ru-RU" sz="1800" dirty="0" smtClean="0"/>
              <a:t> полной модернизации производства</a:t>
            </a:r>
            <a:endParaRPr lang="ru-RU" sz="18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0035" y="274638"/>
            <a:ext cx="8186766" cy="1143000"/>
          </a:xfrm>
        </p:spPr>
        <p:txBody>
          <a:bodyPr/>
          <a:lstStyle/>
          <a:p>
            <a:r>
              <a:rPr lang="ru-RU" sz="2400" dirty="0" smtClean="0"/>
              <a:t>Предлагаемые градации объектов нормирования</a:t>
            </a:r>
            <a:endParaRPr lang="ru-RU" sz="2400" dirty="0"/>
          </a:p>
        </p:txBody>
      </p:sp>
      <p:graphicFrame>
        <p:nvGraphicFramePr>
          <p:cNvPr id="5" name="Таблица 4"/>
          <p:cNvGraphicFramePr>
            <a:graphicFrameLocks noGrp="1"/>
          </p:cNvGraphicFramePr>
          <p:nvPr/>
        </p:nvGraphicFramePr>
        <p:xfrm>
          <a:off x="323528" y="1484784"/>
          <a:ext cx="8280919" cy="4380720"/>
        </p:xfrm>
        <a:graphic>
          <a:graphicData uri="http://schemas.openxmlformats.org/drawingml/2006/table">
            <a:tbl>
              <a:tblPr/>
              <a:tblGrid>
                <a:gridCol w="2069581"/>
                <a:gridCol w="1458811"/>
                <a:gridCol w="1800200"/>
                <a:gridCol w="2952327"/>
              </a:tblGrid>
              <a:tr h="1296144">
                <a:tc>
                  <a:txBody>
                    <a:bodyPr/>
                    <a:lstStyle/>
                    <a:p>
                      <a:pPr>
                        <a:lnSpc>
                          <a:spcPct val="115000"/>
                        </a:lnSpc>
                        <a:spcAft>
                          <a:spcPts val="0"/>
                        </a:spcAft>
                      </a:pPr>
                      <a:r>
                        <a:rPr lang="ru-RU" sz="1600" b="1" dirty="0" smtClean="0">
                          <a:latin typeface="Calibri"/>
                          <a:ea typeface="Calibri"/>
                          <a:cs typeface="Times New Roman"/>
                        </a:rPr>
                        <a:t>Объекты</a:t>
                      </a:r>
                      <a:endParaRPr lang="ru-RU" sz="1600" b="1"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600" b="1" dirty="0">
                          <a:latin typeface="Calibri"/>
                          <a:ea typeface="Calibri"/>
                          <a:cs typeface="Times New Roman"/>
                        </a:rPr>
                        <a:t>Поступающий расход, тысяч м3/</a:t>
                      </a:r>
                      <a:r>
                        <a:rPr lang="ru-RU" sz="1600" b="1" dirty="0" err="1">
                          <a:latin typeface="Calibri"/>
                          <a:ea typeface="Calibri"/>
                          <a:cs typeface="Times New Roman"/>
                        </a:rPr>
                        <a:t>сут</a:t>
                      </a:r>
                      <a:endParaRPr lang="ru-RU" sz="1600" b="1"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600" b="1" dirty="0">
                          <a:latin typeface="Calibri"/>
                          <a:ea typeface="Calibri"/>
                          <a:cs typeface="Times New Roman"/>
                        </a:rPr>
                        <a:t>Эквивалентная численность жителей (ЭЧЖ), </a:t>
                      </a:r>
                    </a:p>
                    <a:p>
                      <a:pPr>
                        <a:lnSpc>
                          <a:spcPct val="115000"/>
                        </a:lnSpc>
                        <a:spcAft>
                          <a:spcPts val="0"/>
                        </a:spcAft>
                      </a:pPr>
                      <a:r>
                        <a:rPr lang="ru-RU" sz="1600" b="1" dirty="0">
                          <a:latin typeface="Calibri"/>
                          <a:ea typeface="Calibri"/>
                          <a:cs typeface="Times New Roman"/>
                        </a:rPr>
                        <a:t>тыс. чел</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600" b="1">
                          <a:latin typeface="Calibri"/>
                          <a:ea typeface="Calibri"/>
                          <a:cs typeface="Times New Roman"/>
                        </a:rPr>
                        <a:t>Нагрузка по органическим загрязнениям для данной величины ЭЧЖ,</a:t>
                      </a:r>
                    </a:p>
                    <a:p>
                      <a:pPr>
                        <a:lnSpc>
                          <a:spcPct val="115000"/>
                        </a:lnSpc>
                        <a:spcAft>
                          <a:spcPts val="0"/>
                        </a:spcAft>
                      </a:pPr>
                      <a:r>
                        <a:rPr lang="ru-RU" sz="1600" b="1">
                          <a:latin typeface="Calibri"/>
                          <a:ea typeface="Calibri"/>
                          <a:cs typeface="Times New Roman"/>
                        </a:rPr>
                        <a:t>т БПК5/сутки</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8881">
                <a:tc gridSpan="4">
                  <a:txBody>
                    <a:bodyPr/>
                    <a:lstStyle/>
                    <a:p>
                      <a:pPr>
                        <a:lnSpc>
                          <a:spcPct val="115000"/>
                        </a:lnSpc>
                        <a:spcAft>
                          <a:spcPts val="0"/>
                        </a:spcAft>
                      </a:pPr>
                      <a:r>
                        <a:rPr lang="ru-RU" sz="1600" b="1" dirty="0">
                          <a:latin typeface="Calibri"/>
                          <a:ea typeface="Calibri"/>
                          <a:cs typeface="Times New Roman"/>
                        </a:rPr>
                        <a:t>Объекты I категории</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c hMerge="1">
                  <a:txBody>
                    <a:bodyPr/>
                    <a:lstStyle/>
                    <a:p>
                      <a:endParaRPr lang="ru-RU"/>
                    </a:p>
                  </a:txBody>
                  <a:tcPr/>
                </a:tc>
                <a:tc hMerge="1">
                  <a:txBody>
                    <a:bodyPr/>
                    <a:lstStyle/>
                    <a:p>
                      <a:endParaRPr lang="ru-RU"/>
                    </a:p>
                  </a:txBody>
                  <a:tcPr/>
                </a:tc>
              </a:tr>
              <a:tr h="497761">
                <a:tc>
                  <a:txBody>
                    <a:bodyPr/>
                    <a:lstStyle/>
                    <a:p>
                      <a:pPr>
                        <a:lnSpc>
                          <a:spcPct val="115000"/>
                        </a:lnSpc>
                        <a:spcAft>
                          <a:spcPts val="0"/>
                        </a:spcAft>
                      </a:pPr>
                      <a:r>
                        <a:rPr lang="ru-RU" sz="1600" b="1">
                          <a:latin typeface="Calibri"/>
                          <a:ea typeface="Calibri"/>
                          <a:cs typeface="Times New Roman"/>
                        </a:rPr>
                        <a:t>1. Сверхкрупные сооружения</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600" b="1">
                          <a:latin typeface="Calibri"/>
                          <a:ea typeface="Calibri"/>
                          <a:cs typeface="Times New Roman"/>
                        </a:rPr>
                        <a:t>Более 1000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600" b="1" dirty="0">
                          <a:latin typeface="Calibri"/>
                          <a:ea typeface="Calibri"/>
                          <a:cs typeface="Times New Roman"/>
                        </a:rPr>
                        <a:t>Более 4000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600" b="1" dirty="0">
                          <a:latin typeface="Calibri"/>
                          <a:ea typeface="Calibri"/>
                          <a:cs typeface="Times New Roman"/>
                        </a:rPr>
                        <a:t>Более 250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97761">
                <a:tc>
                  <a:txBody>
                    <a:bodyPr/>
                    <a:lstStyle/>
                    <a:p>
                      <a:pPr>
                        <a:lnSpc>
                          <a:spcPct val="115000"/>
                        </a:lnSpc>
                        <a:spcAft>
                          <a:spcPts val="0"/>
                        </a:spcAft>
                      </a:pPr>
                      <a:r>
                        <a:rPr lang="ru-RU" sz="1600" b="1">
                          <a:latin typeface="Calibri"/>
                          <a:ea typeface="Calibri"/>
                          <a:cs typeface="Times New Roman"/>
                        </a:rPr>
                        <a:t>2. Очень большие сооружения</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600" b="1">
                          <a:latin typeface="Calibri"/>
                          <a:ea typeface="Calibri"/>
                          <a:cs typeface="Times New Roman"/>
                        </a:rPr>
                        <a:t>100 – 1000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600" b="1" dirty="0">
                          <a:latin typeface="Calibri"/>
                          <a:ea typeface="Calibri"/>
                          <a:cs typeface="Times New Roman"/>
                        </a:rPr>
                        <a:t>400-4000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600" b="1" dirty="0">
                          <a:latin typeface="Calibri"/>
                          <a:ea typeface="Calibri"/>
                          <a:cs typeface="Times New Roman"/>
                        </a:rPr>
                        <a:t>25-250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97761">
                <a:tc>
                  <a:txBody>
                    <a:bodyPr/>
                    <a:lstStyle/>
                    <a:p>
                      <a:pPr>
                        <a:lnSpc>
                          <a:spcPct val="115000"/>
                        </a:lnSpc>
                        <a:spcAft>
                          <a:spcPts val="0"/>
                        </a:spcAft>
                      </a:pPr>
                      <a:r>
                        <a:rPr lang="ru-RU" sz="1600" b="1">
                          <a:latin typeface="Calibri"/>
                          <a:ea typeface="Calibri"/>
                          <a:cs typeface="Times New Roman"/>
                        </a:rPr>
                        <a:t>3.  Большие сооружения</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600" b="1">
                          <a:latin typeface="Calibri"/>
                          <a:ea typeface="Calibri"/>
                          <a:cs typeface="Times New Roman"/>
                        </a:rPr>
                        <a:t>20 - 100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600" b="1" dirty="0">
                          <a:latin typeface="Calibri"/>
                          <a:ea typeface="Calibri"/>
                          <a:cs typeface="Times New Roman"/>
                        </a:rPr>
                        <a:t>80-400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600" b="1" dirty="0">
                          <a:latin typeface="Calibri"/>
                          <a:ea typeface="Calibri"/>
                          <a:cs typeface="Times New Roman"/>
                        </a:rPr>
                        <a:t>5-25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8881">
                <a:tc gridSpan="4">
                  <a:txBody>
                    <a:bodyPr/>
                    <a:lstStyle/>
                    <a:p>
                      <a:pPr>
                        <a:lnSpc>
                          <a:spcPct val="115000"/>
                        </a:lnSpc>
                        <a:spcAft>
                          <a:spcPts val="0"/>
                        </a:spcAft>
                      </a:pPr>
                      <a:r>
                        <a:rPr lang="ru-RU" sz="1600" b="1" dirty="0">
                          <a:latin typeface="Calibri"/>
                          <a:ea typeface="Calibri"/>
                          <a:cs typeface="Times New Roman"/>
                        </a:rPr>
                        <a:t>Объекты II категории</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c hMerge="1">
                  <a:txBody>
                    <a:bodyPr/>
                    <a:lstStyle/>
                    <a:p>
                      <a:endParaRPr lang="ru-RU"/>
                    </a:p>
                  </a:txBody>
                  <a:tcPr/>
                </a:tc>
                <a:tc hMerge="1">
                  <a:txBody>
                    <a:bodyPr/>
                    <a:lstStyle/>
                    <a:p>
                      <a:endParaRPr lang="ru-RU"/>
                    </a:p>
                  </a:txBody>
                  <a:tcPr/>
                </a:tc>
              </a:tr>
              <a:tr h="248881">
                <a:tc>
                  <a:txBody>
                    <a:bodyPr/>
                    <a:lstStyle/>
                    <a:p>
                      <a:pPr>
                        <a:lnSpc>
                          <a:spcPct val="115000"/>
                        </a:lnSpc>
                        <a:spcAft>
                          <a:spcPts val="0"/>
                        </a:spcAft>
                      </a:pPr>
                      <a:r>
                        <a:rPr lang="ru-RU" sz="1600" b="1">
                          <a:latin typeface="Calibri"/>
                          <a:ea typeface="Calibri"/>
                          <a:cs typeface="Times New Roman"/>
                        </a:rPr>
                        <a:t>А</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600" b="1">
                          <a:latin typeface="Calibri"/>
                          <a:ea typeface="Calibri"/>
                          <a:cs typeface="Times New Roman"/>
                        </a:rPr>
                        <a:t>2-20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600" b="1">
                          <a:latin typeface="Calibri"/>
                          <a:ea typeface="Calibri"/>
                          <a:cs typeface="Times New Roman"/>
                        </a:rPr>
                        <a:t>8-80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600" b="1" dirty="0">
                          <a:latin typeface="Calibri"/>
                          <a:ea typeface="Calibri"/>
                          <a:cs typeface="Times New Roman"/>
                        </a:rPr>
                        <a:t>2,5-25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8881">
                <a:tc>
                  <a:txBody>
                    <a:bodyPr/>
                    <a:lstStyle/>
                    <a:p>
                      <a:pPr>
                        <a:lnSpc>
                          <a:spcPct val="115000"/>
                        </a:lnSpc>
                        <a:spcAft>
                          <a:spcPts val="0"/>
                        </a:spcAft>
                      </a:pPr>
                      <a:r>
                        <a:rPr lang="ru-RU" sz="1600" b="1">
                          <a:latin typeface="Calibri"/>
                          <a:ea typeface="Calibri"/>
                          <a:cs typeface="Times New Roman"/>
                        </a:rPr>
                        <a:t>Б</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600" b="1">
                          <a:latin typeface="Calibri"/>
                          <a:ea typeface="Calibri"/>
                          <a:cs typeface="Times New Roman"/>
                        </a:rPr>
                        <a:t>0,2-2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600" b="1">
                          <a:latin typeface="Calibri"/>
                          <a:ea typeface="Calibri"/>
                          <a:cs typeface="Times New Roman"/>
                        </a:rPr>
                        <a:t>0,8-8</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600" b="1">
                          <a:latin typeface="Calibri"/>
                          <a:ea typeface="Calibri"/>
                          <a:cs typeface="Times New Roman"/>
                        </a:rPr>
                        <a:t>0,25-2,5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8881">
                <a:tc>
                  <a:txBody>
                    <a:bodyPr/>
                    <a:lstStyle/>
                    <a:p>
                      <a:pPr>
                        <a:lnSpc>
                          <a:spcPct val="115000"/>
                        </a:lnSpc>
                        <a:spcAft>
                          <a:spcPts val="0"/>
                        </a:spcAft>
                      </a:pPr>
                      <a:r>
                        <a:rPr lang="ru-RU" sz="1600" b="1">
                          <a:latin typeface="Calibri"/>
                          <a:ea typeface="Calibri"/>
                          <a:cs typeface="Times New Roman"/>
                        </a:rPr>
                        <a:t>В</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600" b="1">
                          <a:latin typeface="Calibri"/>
                          <a:ea typeface="Calibri"/>
                          <a:cs typeface="Times New Roman"/>
                        </a:rPr>
                        <a:t>0,02-0,2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600" b="1">
                          <a:latin typeface="Calibri"/>
                          <a:ea typeface="Calibri"/>
                          <a:cs typeface="Times New Roman"/>
                        </a:rPr>
                        <a:t>0,08-0,8</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600" b="1" dirty="0">
                          <a:latin typeface="Calibri"/>
                          <a:ea typeface="Calibri"/>
                          <a:cs typeface="Times New Roman"/>
                        </a:rPr>
                        <a:t>0,025-0,25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14349" y="274638"/>
            <a:ext cx="7972452" cy="1143000"/>
          </a:xfrm>
        </p:spPr>
        <p:txBody>
          <a:bodyPr/>
          <a:lstStyle/>
          <a:p>
            <a:r>
              <a:rPr lang="ru-RU" sz="2400" dirty="0" smtClean="0"/>
              <a:t>Оговорка к предложению по крупности</a:t>
            </a:r>
            <a:endParaRPr lang="ru-RU" sz="2400" dirty="0"/>
          </a:p>
        </p:txBody>
      </p:sp>
      <p:sp>
        <p:nvSpPr>
          <p:cNvPr id="3" name="Содержимое 2"/>
          <p:cNvSpPr>
            <a:spLocks noGrp="1"/>
          </p:cNvSpPr>
          <p:nvPr>
            <p:ph idx="1"/>
          </p:nvPr>
        </p:nvSpPr>
        <p:spPr/>
        <p:txBody>
          <a:bodyPr/>
          <a:lstStyle/>
          <a:p>
            <a:r>
              <a:rPr lang="ru-RU" sz="2000" dirty="0" smtClean="0"/>
              <a:t>- категория А (сооружения средней производительности) - от 2 до 20 тыс. м3/сутки. жителей. К этой категории, вне зависимости от фактического расхода сточных вод,  следует также  отнести все поселения в на определенном расстоянии от крупных поселений:</a:t>
            </a:r>
          </a:p>
          <a:p>
            <a:r>
              <a:rPr lang="ru-RU" sz="2000" dirty="0" smtClean="0"/>
              <a:t>- в зоне 50 км от границ  городов с населением свыше 3 млн. чел.,</a:t>
            </a:r>
          </a:p>
          <a:p>
            <a:r>
              <a:rPr lang="ru-RU" sz="2000" dirty="0" smtClean="0"/>
              <a:t>- в зоне 30 км от границ  городов с населением свыше 1 млн. чел.,</a:t>
            </a:r>
          </a:p>
          <a:p>
            <a:r>
              <a:rPr lang="ru-RU" sz="2000" dirty="0" smtClean="0"/>
              <a:t>- в зоне 15 км от границ городов с населением свыше 250 тыс. чел.,</a:t>
            </a:r>
          </a:p>
          <a:p>
            <a:r>
              <a:rPr lang="ru-RU" sz="2000" dirty="0" smtClean="0"/>
              <a:t>- в  зоне 5 км от границ городов с населением свыше 100 тыс. чел.</a:t>
            </a:r>
          </a:p>
          <a:p>
            <a:endParaRPr lang="ru-RU" sz="20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14348" y="142852"/>
            <a:ext cx="7972452" cy="1143000"/>
          </a:xfrm>
        </p:spPr>
        <p:txBody>
          <a:bodyPr/>
          <a:lstStyle/>
          <a:p>
            <a:r>
              <a:rPr lang="ru-RU" sz="2800" dirty="0" smtClean="0"/>
              <a:t>Важность понятия ЭЧЖ при разработке Справочника </a:t>
            </a:r>
            <a:endParaRPr lang="ru-RU" sz="2800" dirty="0"/>
          </a:p>
        </p:txBody>
      </p:sp>
      <p:sp>
        <p:nvSpPr>
          <p:cNvPr id="3" name="Содержимое 2"/>
          <p:cNvSpPr>
            <a:spLocks noGrp="1"/>
          </p:cNvSpPr>
          <p:nvPr>
            <p:ph idx="1"/>
          </p:nvPr>
        </p:nvSpPr>
        <p:spPr>
          <a:xfrm>
            <a:off x="428596" y="1285860"/>
            <a:ext cx="8229600" cy="4525963"/>
          </a:xfrm>
        </p:spPr>
        <p:txBody>
          <a:bodyPr/>
          <a:lstStyle/>
          <a:p>
            <a:pPr algn="just"/>
            <a:r>
              <a:rPr lang="ru-RU" sz="2400" dirty="0" smtClean="0"/>
              <a:t>-расход сточных вод  очень плохо характеризует массу поступающих загрязнений, которая выражается ЭЧЖ;</a:t>
            </a:r>
          </a:p>
          <a:p>
            <a:pPr algn="just"/>
            <a:r>
              <a:rPr lang="ru-RU" sz="2400" dirty="0" smtClean="0"/>
              <a:t>объемы современных ОСК, удаляющих азот,  рассчитываются не на расход, а на массу удаляемых загрязнений;</a:t>
            </a:r>
          </a:p>
          <a:p>
            <a:pPr algn="just"/>
            <a:r>
              <a:rPr lang="ru-RU" sz="2400" dirty="0" smtClean="0"/>
              <a:t> расход сточных вод не позволяет точно определить масштабы сооружений  обработки осадка. Они определяются именно ЭЧЖ.</a:t>
            </a:r>
          </a:p>
          <a:p>
            <a:pPr algn="just"/>
            <a:r>
              <a:rPr lang="ru-RU" sz="2400" dirty="0" smtClean="0"/>
              <a:t>- международные договоры (ХЕЛКОМ, в частности) строго ориентированы на ЭЧЖ. Вся практика ЕС – тоже. Свод правил проектирования – тоже.</a:t>
            </a:r>
          </a:p>
          <a:p>
            <a:endParaRPr lang="ru-RU" sz="24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42844" y="1428736"/>
            <a:ext cx="8786874" cy="4625989"/>
          </a:xfrm>
        </p:spPr>
        <p:txBody>
          <a:bodyPr/>
          <a:lstStyle/>
          <a:p>
            <a:pPr marL="457200" indent="-457200" algn="just">
              <a:buFontTx/>
              <a:buAutoNum type="arabicPeriod"/>
            </a:pPr>
            <a:r>
              <a:rPr lang="ru-RU" sz="2300" dirty="0" smtClean="0"/>
              <a:t>Очистка сточных вод – основное производство</a:t>
            </a:r>
          </a:p>
          <a:p>
            <a:pPr marL="457200" indent="-457200" algn="just">
              <a:buFontTx/>
              <a:buAutoNum type="arabicPeriod"/>
            </a:pPr>
            <a:r>
              <a:rPr lang="ru-RU" sz="2300" dirty="0" smtClean="0"/>
              <a:t>Сточная вода – входящее сырье.</a:t>
            </a:r>
          </a:p>
          <a:p>
            <a:pPr marL="457200" indent="-457200" algn="just">
              <a:buFontTx/>
              <a:buAutoNum type="arabicPeriod"/>
            </a:pPr>
            <a:r>
              <a:rPr lang="ru-RU" sz="2300" dirty="0" smtClean="0"/>
              <a:t>Очищенная вода – основная «продукция»</a:t>
            </a:r>
          </a:p>
          <a:p>
            <a:pPr marL="457200" indent="-457200" algn="just">
              <a:buFontTx/>
              <a:buAutoNum type="arabicPeriod"/>
            </a:pPr>
            <a:r>
              <a:rPr lang="ru-RU" sz="2300" dirty="0" smtClean="0"/>
              <a:t>Обработка осадка, образующегося при очистке сточных вод – неотъемлемая часть основного производства</a:t>
            </a:r>
          </a:p>
          <a:p>
            <a:pPr marL="457200" indent="-457200" algn="just">
              <a:buFontTx/>
              <a:buAutoNum type="arabicPeriod"/>
            </a:pPr>
            <a:r>
              <a:rPr lang="ru-RU" sz="2300" dirty="0" smtClean="0"/>
              <a:t>Энергия, получаемая при обработке осадка   – побочная продукция</a:t>
            </a:r>
          </a:p>
          <a:p>
            <a:pPr marL="457200" indent="-457200" algn="just">
              <a:buFontTx/>
              <a:buAutoNum type="arabicPeriod"/>
            </a:pPr>
            <a:r>
              <a:rPr lang="ru-RU" sz="2300" dirty="0" smtClean="0"/>
              <a:t>Продукты, получаемые из осадков – побочная продукция </a:t>
            </a:r>
          </a:p>
          <a:p>
            <a:pPr marL="457200" indent="-457200" algn="just">
              <a:buFontTx/>
              <a:buAutoNum type="arabicPeriod"/>
            </a:pPr>
            <a:r>
              <a:rPr lang="ru-RU" sz="2300" dirty="0" smtClean="0"/>
              <a:t>Осадок и другие материалы, направляемые на размещение – отходы</a:t>
            </a:r>
          </a:p>
          <a:p>
            <a:endParaRPr lang="ru-RU" sz="2300" dirty="0"/>
          </a:p>
        </p:txBody>
      </p:sp>
      <p:sp>
        <p:nvSpPr>
          <p:cNvPr id="4" name="Прямоугольник 2"/>
          <p:cNvSpPr>
            <a:spLocks noGrp="1" noChangeArrowheads="1"/>
          </p:cNvSpPr>
          <p:nvPr>
            <p:ph type="title"/>
          </p:nvPr>
        </p:nvSpPr>
        <p:spPr bwMode="auto">
          <a:xfrm>
            <a:off x="2987675" y="274638"/>
            <a:ext cx="5699125" cy="1384995"/>
          </a:xfrm>
          <a:prstGeom prst="rect">
            <a:avLst/>
          </a:prstGeom>
          <a:noFill/>
          <a:ln w="9525">
            <a:noFill/>
            <a:miter lim="800000"/>
            <a:headEnd/>
            <a:tailEnd/>
          </a:ln>
        </p:spPr>
        <p:txBody>
          <a:bodyPr>
            <a:spAutoFit/>
          </a:bodyPr>
          <a:lstStyle/>
          <a:p>
            <a:pPr algn="ctr"/>
            <a:r>
              <a:rPr lang="ru-RU" sz="2000" b="1" dirty="0"/>
              <a:t>БАЗОВЫЕ  ПРЕДПОСЫЛКИ ДЛЯ РАЗРАБОТКИ  </a:t>
            </a:r>
            <a:r>
              <a:rPr lang="ru-RU" sz="2000" b="1" dirty="0" smtClean="0"/>
              <a:t>НДТ  </a:t>
            </a:r>
            <a:r>
              <a:rPr lang="ru-RU" sz="2000" dirty="0" smtClean="0"/>
              <a:t>ПО ОЧИСТКЕ СТОЧНЫХ ВОД ПОСЕЛЕНИЙ</a:t>
            </a:r>
            <a:endParaRPr lang="ru-RU" sz="2000" b="1" dirty="0"/>
          </a:p>
          <a:p>
            <a:pPr algn="ctr"/>
            <a:endParaRPr lang="ru-RU" sz="24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Содержимое 3"/>
          <p:cNvSpPr>
            <a:spLocks noGrp="1"/>
          </p:cNvSpPr>
          <p:nvPr>
            <p:ph idx="1"/>
          </p:nvPr>
        </p:nvSpPr>
        <p:spPr>
          <a:xfrm>
            <a:off x="214282" y="1428736"/>
            <a:ext cx="8715436" cy="6321731"/>
          </a:xfrm>
          <a:prstGeom prst="rect">
            <a:avLst/>
          </a:prstGeom>
        </p:spPr>
        <p:txBody>
          <a:bodyPr wrap="square">
            <a:spAutoFit/>
          </a:bodyPr>
          <a:lstStyle/>
          <a:p>
            <a:pPr marL="342900" lvl="1" indent="-342900" algn="just">
              <a:buNone/>
              <a:defRPr/>
            </a:pPr>
            <a:r>
              <a:rPr lang="ru-RU" sz="2200" dirty="0" smtClean="0"/>
              <a:t>1. Контроль формирования состава сточных вод</a:t>
            </a:r>
          </a:p>
          <a:p>
            <a:pPr marL="342900" lvl="1" indent="-342900" algn="just">
              <a:buNone/>
              <a:defRPr/>
            </a:pPr>
            <a:r>
              <a:rPr lang="ru-RU" sz="2200" dirty="0" smtClean="0"/>
              <a:t>2. Контроль поступающих на очистные сооружения сточных  вод и очищенных сточных вод</a:t>
            </a:r>
          </a:p>
          <a:p>
            <a:pPr marL="342900" lvl="1" indent="-342900" algn="just">
              <a:buNone/>
              <a:defRPr/>
            </a:pPr>
            <a:r>
              <a:rPr lang="ru-RU" sz="2200" dirty="0" smtClean="0">
                <a:ea typeface="Calibri" pitchFamily="34" charset="0"/>
                <a:cs typeface="Arial" pitchFamily="34" charset="0"/>
              </a:rPr>
              <a:t>3. Применение надлежащих технологий очистки сточных вод</a:t>
            </a:r>
          </a:p>
          <a:p>
            <a:pPr marL="342900" lvl="1" indent="-342900" algn="just">
              <a:buNone/>
              <a:defRPr/>
            </a:pPr>
            <a:r>
              <a:rPr lang="ru-RU" sz="2200" dirty="0" smtClean="0">
                <a:ea typeface="Calibri" pitchFamily="34" charset="0"/>
                <a:cs typeface="Arial" pitchFamily="34" charset="0"/>
              </a:rPr>
              <a:t>4. Надлежащая обработка осадка сточных вод</a:t>
            </a:r>
          </a:p>
          <a:p>
            <a:pPr marL="342900" lvl="1" indent="-342900" algn="just">
              <a:buNone/>
              <a:defRPr/>
            </a:pPr>
            <a:r>
              <a:rPr lang="ru-RU" sz="2200" dirty="0" smtClean="0">
                <a:ea typeface="Calibri" pitchFamily="34" charset="0"/>
                <a:cs typeface="Calibri" pitchFamily="34" charset="0"/>
              </a:rPr>
              <a:t>5. Управление процессом и качеством</a:t>
            </a:r>
          </a:p>
          <a:p>
            <a:pPr marL="342900" lvl="1" indent="-342900" algn="just">
              <a:buNone/>
              <a:defRPr/>
            </a:pPr>
            <a:r>
              <a:rPr lang="ru-RU" sz="2200" dirty="0" smtClean="0">
                <a:ea typeface="Calibri" pitchFamily="34" charset="0"/>
                <a:cs typeface="Arial" pitchFamily="34" charset="0"/>
              </a:rPr>
              <a:t>6. Управление энергоносителями, сырьем и вторичной продукцией</a:t>
            </a:r>
          </a:p>
          <a:p>
            <a:pPr marL="342900" lvl="1" indent="-342900" algn="just">
              <a:buNone/>
              <a:defRPr/>
            </a:pPr>
            <a:r>
              <a:rPr lang="ru-RU" sz="2200" dirty="0" smtClean="0">
                <a:ea typeface="Calibri" pitchFamily="34" charset="0"/>
                <a:cs typeface="Arial" pitchFamily="34" charset="0"/>
              </a:rPr>
              <a:t>7. Предотвращение  загрязнения воздушной среды</a:t>
            </a:r>
          </a:p>
          <a:p>
            <a:pPr marL="342900" lvl="1" indent="-342900" algn="just">
              <a:buNone/>
              <a:defRPr/>
            </a:pPr>
            <a:r>
              <a:rPr lang="ru-RU" sz="2200" dirty="0" smtClean="0">
                <a:ea typeface="Calibri" pitchFamily="34" charset="0"/>
                <a:cs typeface="Arial" pitchFamily="34" charset="0"/>
              </a:rPr>
              <a:t>8. Предотвращение загрязнения почв </a:t>
            </a:r>
          </a:p>
          <a:p>
            <a:pPr marL="342900" lvl="1" indent="-342900" algn="just">
              <a:buNone/>
              <a:defRPr/>
            </a:pPr>
            <a:endParaRPr lang="ru-RU" sz="2200" dirty="0" smtClean="0">
              <a:ea typeface="Calibri" pitchFamily="34" charset="0"/>
              <a:cs typeface="Arial" pitchFamily="34" charset="0"/>
            </a:endParaRPr>
          </a:p>
          <a:p>
            <a:pPr indent="449263" algn="ctr">
              <a:buNone/>
            </a:pPr>
            <a:endParaRPr lang="ru-RU" sz="2200" dirty="0" smtClean="0">
              <a:ea typeface="Calibri" pitchFamily="34" charset="0"/>
              <a:cs typeface="Arial" pitchFamily="34" charset="0"/>
            </a:endParaRPr>
          </a:p>
          <a:p>
            <a:pPr indent="449263" algn="ctr">
              <a:buNone/>
            </a:pPr>
            <a:endParaRPr lang="ru-RU" sz="2200" dirty="0" smtClean="0">
              <a:ea typeface="Calibri" pitchFamily="34" charset="0"/>
              <a:cs typeface="Calibri" pitchFamily="34" charset="0"/>
            </a:endParaRPr>
          </a:p>
          <a:p>
            <a:pPr indent="449263" algn="ctr">
              <a:buNone/>
            </a:pPr>
            <a:endParaRPr lang="ru-RU" sz="2200" dirty="0" smtClean="0">
              <a:ea typeface="Calibri" pitchFamily="34" charset="0"/>
              <a:cs typeface="Arial" pitchFamily="34" charset="0"/>
            </a:endParaRPr>
          </a:p>
          <a:p>
            <a:pPr marL="342900" lvl="1" indent="-342900" algn="just">
              <a:buNone/>
              <a:defRPr/>
            </a:pPr>
            <a:endParaRPr lang="ru-RU" sz="2200" dirty="0">
              <a:latin typeface="Arial" charset="0"/>
            </a:endParaRPr>
          </a:p>
        </p:txBody>
      </p:sp>
      <p:sp>
        <p:nvSpPr>
          <p:cNvPr id="5" name="Прямоугольник 5"/>
          <p:cNvSpPr>
            <a:spLocks noGrp="1" noChangeArrowheads="1"/>
          </p:cNvSpPr>
          <p:nvPr>
            <p:ph type="title"/>
          </p:nvPr>
        </p:nvSpPr>
        <p:spPr bwMode="auto">
          <a:xfrm>
            <a:off x="2987824" y="332656"/>
            <a:ext cx="5976813" cy="830997"/>
          </a:xfrm>
          <a:prstGeom prst="rect">
            <a:avLst/>
          </a:prstGeom>
          <a:noFill/>
          <a:ln w="9525">
            <a:noFill/>
            <a:miter lim="800000"/>
            <a:headEnd/>
            <a:tailEnd/>
          </a:ln>
        </p:spPr>
        <p:txBody>
          <a:bodyPr wrap="square">
            <a:spAutoFit/>
          </a:bodyPr>
          <a:lstStyle/>
          <a:p>
            <a:pPr marL="800100" lvl="1" indent="-342900" algn="ctr"/>
            <a:r>
              <a:rPr lang="ru-RU" sz="2400" b="1" dirty="0" smtClean="0"/>
              <a:t>ГРУППЫ НДТ </a:t>
            </a:r>
            <a:r>
              <a:rPr lang="ru-RU" sz="2400" dirty="0" smtClean="0"/>
              <a:t>ДЛЯ ОЧИСТКИ СТОЧНЫХ ВОД ПОСЕЛЕНИЙ</a:t>
            </a:r>
            <a:endParaRPr lang="ru-RU" sz="2400" b="1" dirty="0"/>
          </a:p>
        </p:txBody>
      </p:sp>
    </p:spTree>
  </p:cSld>
  <p:clrMapOvr>
    <a:masterClrMapping/>
  </p:clrMapOvr>
</p:sld>
</file>

<file path=ppt/theme/theme1.xml><?xml version="1.0" encoding="utf-8"?>
<a:theme xmlns:a="http://schemas.openxmlformats.org/drawingml/2006/main" name="RAWW">
  <a:themeElements>
    <a:clrScheme name="RAWW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RAWW">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RAWW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RAWW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RAWW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RAWW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RAWW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RAWW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RAWW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RAWW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RAWW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RAWW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RAWW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RAWW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3307</TotalTime>
  <Words>2459</Words>
  <Application>Microsoft Office PowerPoint</Application>
  <PresentationFormat>Экран (4:3)</PresentationFormat>
  <Paragraphs>553</Paragraphs>
  <Slides>25</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25</vt:i4>
      </vt:variant>
    </vt:vector>
  </HeadingPairs>
  <TitlesOfParts>
    <vt:vector size="26" baseType="lpstr">
      <vt:lpstr>RAWW</vt:lpstr>
      <vt:lpstr>Слайд 1</vt:lpstr>
      <vt:lpstr>Область применения НДТ в отрасли </vt:lpstr>
      <vt:lpstr>Место основных процессов отрасли в терминологии НДТ </vt:lpstr>
      <vt:lpstr>Существенные отличия отрасли (ЦСВ) от «классических» отраслей промышленности</vt:lpstr>
      <vt:lpstr>Предлагаемые градации объектов нормирования</vt:lpstr>
      <vt:lpstr>Оговорка к предложению по крупности</vt:lpstr>
      <vt:lpstr>Важность понятия ЭЧЖ при разработке Справочника </vt:lpstr>
      <vt:lpstr>БАЗОВЫЕ  ПРЕДПОСЫЛКИ ДЛЯ РАЗРАБОТКИ  НДТ  ПО ОЧИСТКЕ СТОЧНЫХ ВОД ПОСЕЛЕНИЙ </vt:lpstr>
      <vt:lpstr>ГРУППЫ НДТ ДЛЯ ОЧИСТКИ СТОЧНЫХ ВОД ПОСЕЛЕНИЙ</vt:lpstr>
      <vt:lpstr>Варианты реально применяемых технологий ОГСВ</vt:lpstr>
      <vt:lpstr>Сравнение эколого-экономической эффективности модернизации сооружений биологической очистки и создания сооружений доочистки </vt:lpstr>
      <vt:lpstr>Три уровня технологий –  три градации водных объектов</vt:lpstr>
      <vt:lpstr> Технологические показатели НДТ</vt:lpstr>
      <vt:lpstr>Слайд 14</vt:lpstr>
      <vt:lpstr>Слайд 15</vt:lpstr>
      <vt:lpstr>Слайд 16</vt:lpstr>
      <vt:lpstr>Технологические показатели НДТ для ОГСВ ( объекты с расходом более 20 тыс. м3/сутки)</vt:lpstr>
      <vt:lpstr>Технологические показатели НДТ для ОГСВ ( объекты с расходом менее 20 тыс. м3/сутки)</vt:lpstr>
      <vt:lpstr>Технологические показатели НДТ для ОГСВ на объектах с расходом более 1000 тыс. м3/сутки </vt:lpstr>
      <vt:lpstr>Важные вопросы для отражения в Справочнике</vt:lpstr>
      <vt:lpstr>НДТ очистки поверхностных сточных вод</vt:lpstr>
      <vt:lpstr>Технологические показатели НДТ для очистки поверхностных сточных вод поселений,  собираемых ЦСВ</vt:lpstr>
      <vt:lpstr>Взаимодействие с крупными промышленными абонентами</vt:lpstr>
      <vt:lpstr>Взаимодействие с крупными промышленными абонентами (продолжение)</vt:lpstr>
      <vt:lpstr>О ходе работ по разработке Справочника</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Перспективы развития в водной отрасли в РФ</dc:title>
  <dc:creator>Olga</dc:creator>
  <cp:lastModifiedBy>home</cp:lastModifiedBy>
  <cp:revision>286</cp:revision>
  <dcterms:created xsi:type="dcterms:W3CDTF">2010-07-13T05:05:52Z</dcterms:created>
  <dcterms:modified xsi:type="dcterms:W3CDTF">2015-06-01T14:12:29Z</dcterms:modified>
</cp:coreProperties>
</file>