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003" autoAdjust="0"/>
  </p:normalViewPr>
  <p:slideViewPr>
    <p:cSldViewPr>
      <p:cViewPr>
        <p:scale>
          <a:sx n="100" d="100"/>
          <a:sy n="100" d="100"/>
        </p:scale>
        <p:origin x="-11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Лист1!$A$61</c:f>
              <c:strCache>
                <c:ptCount val="1"/>
                <c:pt idx="0">
                  <c:v>Тариф  установленный</c:v>
                </c:pt>
              </c:strCache>
            </c:strRef>
          </c:tx>
          <c:dLbls>
            <c:dLbl>
              <c:idx val="2"/>
              <c:layout>
                <c:manualLayout>
                  <c:x val="2.8956152467304628E-2"/>
                  <c:y val="-5.8000578483459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Лист1!$B$61:$D$61</c:f>
              <c:numCache>
                <c:formatCode>0.00</c:formatCode>
                <c:ptCount val="3"/>
                <c:pt idx="0">
                  <c:v>24.364999999999998</c:v>
                </c:pt>
                <c:pt idx="1">
                  <c:v>25.32</c:v>
                </c:pt>
                <c:pt idx="2">
                  <c:v>26.54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Лист1!$A$62</c:f>
              <c:strCache>
                <c:ptCount val="1"/>
                <c:pt idx="0">
                  <c:v>Тариф  (Росстат)</c:v>
                </c:pt>
              </c:strCache>
            </c:strRef>
          </c:tx>
          <c:dLbls>
            <c:dLbl>
              <c:idx val="2"/>
              <c:layout>
                <c:manualLayout>
                  <c:x val="2.6323774970276933E-3"/>
                  <c:y val="-3.38336707820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Лист1!$B$62:$D$62</c:f>
              <c:numCache>
                <c:formatCode>0.00</c:formatCode>
                <c:ptCount val="3"/>
                <c:pt idx="0">
                  <c:v>21.02</c:v>
                </c:pt>
                <c:pt idx="1">
                  <c:v>21.42</c:v>
                </c:pt>
                <c:pt idx="2">
                  <c:v>23.64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Лист1!$A$63</c:f>
              <c:strCache>
                <c:ptCount val="1"/>
                <c:pt idx="0">
                  <c:v>Тариф  факт</c:v>
                </c:pt>
              </c:strCache>
            </c:strRef>
          </c:tx>
          <c:dLbls>
            <c:dLbl>
              <c:idx val="2"/>
              <c:layout>
                <c:manualLayout>
                  <c:x val="2.632377497027597E-3"/>
                  <c:y val="-4.8333815402883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Лист1!$B$63:$D$63</c:f>
              <c:numCache>
                <c:formatCode>0.00</c:formatCode>
                <c:ptCount val="3"/>
                <c:pt idx="0">
                  <c:v>18.327999032189105</c:v>
                </c:pt>
                <c:pt idx="1">
                  <c:v>19.583755881725292</c:v>
                </c:pt>
                <c:pt idx="2">
                  <c:v>20.98209745043215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78080"/>
        <c:axId val="79334784"/>
        <c:axId val="85874560"/>
      </c:line3DChart>
      <c:catAx>
        <c:axId val="904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334784"/>
        <c:crosses val="autoZero"/>
        <c:auto val="1"/>
        <c:lblAlgn val="ctr"/>
        <c:lblOffset val="100"/>
        <c:noMultiLvlLbl val="0"/>
      </c:catAx>
      <c:valAx>
        <c:axId val="79334784"/>
        <c:scaling>
          <c:orientation val="minMax"/>
          <c:min val="15"/>
        </c:scaling>
        <c:delete val="0"/>
        <c:axPos val="l"/>
        <c:numFmt formatCode="0.00" sourceLinked="1"/>
        <c:majorTickMark val="none"/>
        <c:minorTickMark val="none"/>
        <c:tickLblPos val="nextTo"/>
        <c:crossAx val="90478080"/>
        <c:crosses val="autoZero"/>
        <c:crossBetween val="between"/>
      </c:valAx>
      <c:serAx>
        <c:axId val="85874560"/>
        <c:scaling>
          <c:orientation val="minMax"/>
        </c:scaling>
        <c:delete val="1"/>
        <c:axPos val="b"/>
        <c:majorTickMark val="out"/>
        <c:minorTickMark val="none"/>
        <c:tickLblPos val="nextTo"/>
        <c:crossAx val="79334784"/>
        <c:crosses val="autoZero"/>
      </c:serAx>
    </c:plotArea>
    <c:legend>
      <c:legendPos val="b"/>
      <c:layout>
        <c:manualLayout>
          <c:xMode val="edge"/>
          <c:yMode val="edge"/>
          <c:x val="0"/>
          <c:y val="0.75669746837370033"/>
          <c:w val="1"/>
          <c:h val="0.2143022423845697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7582519007349123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Лист1!$B$65:$D$65</c:f>
              <c:numCache>
                <c:formatCode>0.00</c:formatCode>
                <c:ptCount val="3"/>
                <c:pt idx="0">
                  <c:v>21.21</c:v>
                </c:pt>
                <c:pt idx="1">
                  <c:v>22</c:v>
                </c:pt>
                <c:pt idx="2">
                  <c:v>23.145</c:v>
                </c:pt>
              </c:numCache>
            </c:numRef>
          </c:val>
          <c:smooth val="0"/>
        </c:ser>
        <c:ser>
          <c:idx val="1"/>
          <c:order val="1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758251900734912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Лист1!$B$66:$D$66</c:f>
              <c:numCache>
                <c:formatCode>0.00</c:formatCode>
                <c:ptCount val="3"/>
                <c:pt idx="0">
                  <c:v>16.25</c:v>
                </c:pt>
                <c:pt idx="1">
                  <c:v>17.010000000000002</c:v>
                </c:pt>
                <c:pt idx="2">
                  <c:v>18.899999999999999</c:v>
                </c:pt>
              </c:numCache>
            </c:numRef>
          </c:val>
          <c:smooth val="0"/>
        </c:ser>
        <c:ser>
          <c:idx val="2"/>
          <c:order val="2"/>
          <c:dLbls>
            <c:dLbl>
              <c:idx val="2"/>
              <c:layout>
                <c:manualLayout>
                  <c:x val="8.7912595036744538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Лист1!$B$67:$D$67</c:f>
              <c:numCache>
                <c:formatCode>0.00</c:formatCode>
                <c:ptCount val="3"/>
                <c:pt idx="0">
                  <c:v>14.753508054244687</c:v>
                </c:pt>
                <c:pt idx="1">
                  <c:v>16.113927753163409</c:v>
                </c:pt>
                <c:pt idx="2">
                  <c:v>17.059439861332383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19168"/>
        <c:axId val="79336512"/>
        <c:axId val="85875200"/>
      </c:line3DChart>
      <c:catAx>
        <c:axId val="949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336512"/>
        <c:crosses val="autoZero"/>
        <c:auto val="1"/>
        <c:lblAlgn val="ctr"/>
        <c:lblOffset val="100"/>
        <c:noMultiLvlLbl val="0"/>
      </c:catAx>
      <c:valAx>
        <c:axId val="79336512"/>
        <c:scaling>
          <c:orientation val="minMax"/>
          <c:min val="15"/>
        </c:scaling>
        <c:delete val="0"/>
        <c:axPos val="l"/>
        <c:numFmt formatCode="0.00" sourceLinked="1"/>
        <c:majorTickMark val="none"/>
        <c:minorTickMark val="none"/>
        <c:tickLblPos val="nextTo"/>
        <c:crossAx val="94919168"/>
        <c:crosses val="autoZero"/>
        <c:crossBetween val="between"/>
      </c:valAx>
      <c:serAx>
        <c:axId val="85875200"/>
        <c:scaling>
          <c:orientation val="minMax"/>
        </c:scaling>
        <c:delete val="1"/>
        <c:axPos val="b"/>
        <c:majorTickMark val="out"/>
        <c:minorTickMark val="none"/>
        <c:tickLblPos val="nextTo"/>
        <c:crossAx val="7933651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Лист1!$B$50</c:f>
              <c:strCache>
                <c:ptCount val="1"/>
                <c:pt idx="0">
                  <c:v>Фин.результат ВКХ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Лист1!$C$49:$F$49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Лист1!$C$50:$F$50</c:f>
              <c:numCache>
                <c:formatCode>General</c:formatCode>
                <c:ptCount val="4"/>
                <c:pt idx="0">
                  <c:v>-9571628.4000000004</c:v>
                </c:pt>
                <c:pt idx="1">
                  <c:v>-15388589.699999999</c:v>
                </c:pt>
                <c:pt idx="2">
                  <c:v>-20361269.100000001</c:v>
                </c:pt>
                <c:pt idx="3">
                  <c:v>-22092383.399999999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79104"/>
        <c:axId val="79338240"/>
      </c:barChart>
      <c:catAx>
        <c:axId val="904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79338240"/>
        <c:crosses val="autoZero"/>
        <c:auto val="1"/>
        <c:lblAlgn val="ctr"/>
        <c:lblOffset val="100"/>
        <c:noMultiLvlLbl val="0"/>
      </c:catAx>
      <c:valAx>
        <c:axId val="7933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479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57860213827677"/>
          <c:y val="7.1600195170753902E-2"/>
          <c:w val="0.68567922239111945"/>
          <c:h val="0.85679960965849222"/>
        </c:manualLayout>
      </c:layout>
      <c:pieChart>
        <c:varyColors val="1"/>
        <c:ser>
          <c:idx val="0"/>
          <c:order val="0"/>
          <c:spPr>
            <a:solidFill>
              <a:srgbClr val="002060"/>
            </a:solidFill>
            <a:ln>
              <a:solidFill>
                <a:srgbClr val="FFFF00"/>
              </a:solidFill>
            </a:ln>
          </c:spPr>
          <c:dPt>
            <c:idx val="1"/>
            <c:bubble3D val="0"/>
            <c:explosion val="1"/>
          </c:dPt>
          <c:val>
            <c:numRef>
              <c:f>Лист1!$P$3:$P$4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57860213827677"/>
          <c:y val="7.1600195170753902E-2"/>
          <c:w val="0.68567922239111945"/>
          <c:h val="0.85679960965849222"/>
        </c:manualLayout>
      </c:layout>
      <c:pieChart>
        <c:varyColors val="1"/>
        <c:ser>
          <c:idx val="0"/>
          <c:order val="0"/>
          <c:spPr>
            <a:solidFill>
              <a:srgbClr val="002060"/>
            </a:solidFill>
            <a:ln>
              <a:solidFill>
                <a:srgbClr val="FFFF00"/>
              </a:solidFill>
            </a:ln>
          </c:spPr>
          <c:dPt>
            <c:idx val="1"/>
            <c:bubble3D val="0"/>
            <c:explosion val="1"/>
          </c:dPt>
          <c:val>
            <c:numRef>
              <c:f>Лист1!$P$3:$P$4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Лист1!$B$59</c:f>
              <c:strCache>
                <c:ptCount val="1"/>
                <c:pt idx="0">
                  <c:v>Отпущено холодной воды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Лист1!$C$58:$P$58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Лист1!$C$59:$P$59</c:f>
              <c:numCache>
                <c:formatCode>#,##0</c:formatCode>
                <c:ptCount val="14"/>
                <c:pt idx="0">
                  <c:v>14987.974254999999</c:v>
                </c:pt>
                <c:pt idx="1">
                  <c:v>14450.085378</c:v>
                </c:pt>
                <c:pt idx="2">
                  <c:v>13909.155312000001</c:v>
                </c:pt>
                <c:pt idx="3">
                  <c:v>13327.870365999999</c:v>
                </c:pt>
                <c:pt idx="4">
                  <c:v>13145.098811</c:v>
                </c:pt>
                <c:pt idx="5">
                  <c:v>12776.06648</c:v>
                </c:pt>
                <c:pt idx="6">
                  <c:v>12565.769522000001</c:v>
                </c:pt>
                <c:pt idx="7">
                  <c:v>11774.782149999999</c:v>
                </c:pt>
                <c:pt idx="8">
                  <c:v>11932.806694999999</c:v>
                </c:pt>
                <c:pt idx="9">
                  <c:v>10700.768139</c:v>
                </c:pt>
                <c:pt idx="10">
                  <c:v>10299.335714000001</c:v>
                </c:pt>
                <c:pt idx="11">
                  <c:v>10060.370337</c:v>
                </c:pt>
                <c:pt idx="12">
                  <c:v>9665.9678380000005</c:v>
                </c:pt>
                <c:pt idx="13">
                  <c:v>9527.4030860000003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Лист1!$B$60</c:f>
              <c:strCache>
                <c:ptCount val="1"/>
                <c:pt idx="0">
                  <c:v>Пропущено сточных вод 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Лист1!$C$58:$P$58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Лист1!$C$60:$P$60</c:f>
              <c:numCache>
                <c:formatCode>#,##0</c:formatCode>
                <c:ptCount val="14"/>
                <c:pt idx="0">
                  <c:v>13451.932617</c:v>
                </c:pt>
                <c:pt idx="1">
                  <c:v>13026.653048</c:v>
                </c:pt>
                <c:pt idx="2">
                  <c:v>12725.172318000001</c:v>
                </c:pt>
                <c:pt idx="3">
                  <c:v>12166.966501000001</c:v>
                </c:pt>
                <c:pt idx="4">
                  <c:v>11970.582136000001</c:v>
                </c:pt>
                <c:pt idx="5">
                  <c:v>11787.96948</c:v>
                </c:pt>
                <c:pt idx="6">
                  <c:v>11725.273051</c:v>
                </c:pt>
                <c:pt idx="7">
                  <c:v>11402.007244</c:v>
                </c:pt>
                <c:pt idx="8">
                  <c:v>10559.495774000001</c:v>
                </c:pt>
                <c:pt idx="9">
                  <c:v>9954.5431769999996</c:v>
                </c:pt>
                <c:pt idx="10">
                  <c:v>9554.3074510000006</c:v>
                </c:pt>
                <c:pt idx="11">
                  <c:v>9077.7029170000005</c:v>
                </c:pt>
                <c:pt idx="12">
                  <c:v>8587.2744509999993</c:v>
                </c:pt>
                <c:pt idx="13">
                  <c:v>8291.9252830000005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19680"/>
        <c:axId val="92270528"/>
      </c:lineChart>
      <c:catAx>
        <c:axId val="94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270528"/>
        <c:crosses val="autoZero"/>
        <c:auto val="1"/>
        <c:lblAlgn val="ctr"/>
        <c:lblOffset val="100"/>
        <c:noMultiLvlLbl val="0"/>
      </c:catAx>
      <c:valAx>
        <c:axId val="92270528"/>
        <c:scaling>
          <c:orientation val="minMax"/>
          <c:min val="7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949196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Лист1!$C$63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Лист1!$C$64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3255424"/>
        <c:axId val="92272832"/>
      </c:barChart>
      <c:catAx>
        <c:axId val="33255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92272832"/>
        <c:crosses val="autoZero"/>
        <c:auto val="1"/>
        <c:lblAlgn val="ctr"/>
        <c:lblOffset val="100"/>
        <c:noMultiLvlLbl val="0"/>
      </c:catAx>
      <c:valAx>
        <c:axId val="9227283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crossAx val="3325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153980752405953E-2"/>
          <c:y val="5.0640430746422181E-2"/>
          <c:w val="0.93117935258092743"/>
          <c:h val="0.725248673311363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Лист1!$A$77</c:f>
              <c:strCache>
                <c:ptCount val="1"/>
                <c:pt idx="0">
                  <c:v>Собираемость КУ</c:v>
                </c:pt>
              </c:strCache>
            </c:strRef>
          </c:tx>
          <c:marker>
            <c:symbol val="none"/>
          </c:marker>
          <c:cat>
            <c:numRef>
              <c:f>Лист1!$B$76:$K$76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Лист1!$B$77:$K$77</c:f>
              <c:numCache>
                <c:formatCode>0.00</c:formatCode>
                <c:ptCount val="10"/>
                <c:pt idx="0">
                  <c:v>95.1195601449203</c:v>
                </c:pt>
                <c:pt idx="1">
                  <c:v>94.626391852889398</c:v>
                </c:pt>
                <c:pt idx="2">
                  <c:v>95.416929690562796</c:v>
                </c:pt>
                <c:pt idx="3">
                  <c:v>93.549162092326299</c:v>
                </c:pt>
                <c:pt idx="4">
                  <c:v>92.908038641790526</c:v>
                </c:pt>
                <c:pt idx="5">
                  <c:v>93.117898618312424</c:v>
                </c:pt>
                <c:pt idx="6">
                  <c:v>93.010532974671236</c:v>
                </c:pt>
                <c:pt idx="7">
                  <c:v>93.557418144217081</c:v>
                </c:pt>
                <c:pt idx="8">
                  <c:v>94.452196803194511</c:v>
                </c:pt>
                <c:pt idx="9">
                  <c:v>94.719154269638722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Лист1!$A$78</c:f>
              <c:strCache>
                <c:ptCount val="1"/>
                <c:pt idx="0">
                  <c:v>Собираемость ХВС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8611111111111112E-2"/>
                  <c:y val="2.2805827948524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Лист1!$B$76:$K$76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Лист1!$B$78:$K$78</c:f>
              <c:numCache>
                <c:formatCode>0.00</c:formatCode>
                <c:ptCount val="10"/>
                <c:pt idx="0">
                  <c:v>94.18051593011559</c:v>
                </c:pt>
                <c:pt idx="1">
                  <c:v>94.260992057182307</c:v>
                </c:pt>
                <c:pt idx="2">
                  <c:v>93.613923325021801</c:v>
                </c:pt>
                <c:pt idx="3">
                  <c:v>92.133444186386143</c:v>
                </c:pt>
                <c:pt idx="4">
                  <c:v>92.428434914239219</c:v>
                </c:pt>
                <c:pt idx="5">
                  <c:v>89.839349342337044</c:v>
                </c:pt>
                <c:pt idx="6">
                  <c:v>91.829782714354764</c:v>
                </c:pt>
                <c:pt idx="7">
                  <c:v>91.807747466963264</c:v>
                </c:pt>
                <c:pt idx="8">
                  <c:v>93.87878392318612</c:v>
                </c:pt>
                <c:pt idx="9">
                  <c:v>92.755151683074885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Лист1!$A$79</c:f>
              <c:strCache>
                <c:ptCount val="1"/>
                <c:pt idx="0">
                  <c:v>Собираемость ВО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.39305555555555555"/>
                  <c:y val="8.695885203668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0104986876640424E-3"/>
                  <c:y val="-4.56116558970492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Лист1!$B$76:$K$76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Лист1!$B$79:$K$79</c:f>
              <c:numCache>
                <c:formatCode>0.00</c:formatCode>
                <c:ptCount val="10"/>
                <c:pt idx="0">
                  <c:v>94.923022237409896</c:v>
                </c:pt>
                <c:pt idx="1">
                  <c:v>93.903502631379624</c:v>
                </c:pt>
                <c:pt idx="2">
                  <c:v>94.092066748376212</c:v>
                </c:pt>
                <c:pt idx="3">
                  <c:v>91.920869221127361</c:v>
                </c:pt>
                <c:pt idx="4">
                  <c:v>91.771400647937639</c:v>
                </c:pt>
                <c:pt idx="5">
                  <c:v>90.213615841942499</c:v>
                </c:pt>
                <c:pt idx="6">
                  <c:v>91.859897523154459</c:v>
                </c:pt>
                <c:pt idx="7">
                  <c:v>92.068062462377611</c:v>
                </c:pt>
                <c:pt idx="8">
                  <c:v>94.253331506720912</c:v>
                </c:pt>
                <c:pt idx="9">
                  <c:v>92.67949414983228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Лист1!$A$80</c:f>
              <c:strCache>
                <c:ptCount val="1"/>
                <c:pt idx="0">
                  <c:v>Собираемость 98%</c:v>
                </c:pt>
              </c:strCache>
            </c:strRef>
          </c:tx>
          <c:marker>
            <c:symbol val="none"/>
          </c:marker>
          <c:cat>
            <c:numRef>
              <c:f>Лист1!$B$76:$K$76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Лист1!$B$80:$K$80</c:f>
              <c:numCache>
                <c:formatCode>General</c:formatCode>
                <c:ptCount val="10"/>
                <c:pt idx="0">
                  <c:v>98</c:v>
                </c:pt>
                <c:pt idx="1">
                  <c:v>98</c:v>
                </c:pt>
                <c:pt idx="2">
                  <c:v>98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  <c:pt idx="9">
                  <c:v>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82656"/>
        <c:axId val="79811072"/>
      </c:lineChart>
      <c:catAx>
        <c:axId val="3738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811072"/>
        <c:crosses val="autoZero"/>
        <c:auto val="1"/>
        <c:lblAlgn val="ctr"/>
        <c:lblOffset val="100"/>
        <c:noMultiLvlLbl val="0"/>
      </c:catAx>
      <c:valAx>
        <c:axId val="79811072"/>
        <c:scaling>
          <c:orientation val="minMax"/>
          <c:min val="89"/>
        </c:scaling>
        <c:delete val="0"/>
        <c:axPos val="l"/>
        <c:numFmt formatCode="0.00" sourceLinked="1"/>
        <c:majorTickMark val="none"/>
        <c:minorTickMark val="none"/>
        <c:tickLblPos val="nextTo"/>
        <c:crossAx val="373826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0.05113</cdr:x>
      <cdr:y>0.39672</cdr:y>
    </cdr:from>
    <cdr:to>
      <cdr:x>0.563</cdr:x>
      <cdr:y>0.81989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7544" y="2160240"/>
          <a:ext cx="4680520" cy="230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0.47607</cdr:y>
    </cdr:from>
    <cdr:to>
      <cdr:x>0.48824</cdr:x>
      <cdr:y>0.84634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2592288"/>
          <a:ext cx="4464467" cy="20162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+mn-lt"/>
              <a:ea typeface="+mn-ea"/>
              <a:cs typeface="+mn-cs"/>
            </a:rPr>
            <a:t>Расчетный объем отпуска воды, объем принятых сточных вод, оказываемых услуг определяются в соответствии Методическими указаниями, исходя из фактического объема отпуска воды (приема сточных вод) за последний отчетный год </a:t>
          </a:r>
          <a:r>
            <a:rPr lang="ru-RU" sz="1600" b="1" dirty="0">
              <a:latin typeface="+mn-lt"/>
              <a:ea typeface="+mn-ea"/>
              <a:cs typeface="+mn-cs"/>
            </a:rPr>
            <a:t>и динамики отпуска воды (приема сточных вод) за последние 3 года</a:t>
          </a:r>
          <a:r>
            <a:rPr lang="ru-RU" sz="1600" dirty="0">
              <a:latin typeface="+mn-lt"/>
              <a:ea typeface="+mn-ea"/>
              <a:cs typeface="+mn-cs"/>
            </a:rPr>
            <a:t>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3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54C52-104C-4CFD-A5BD-2A2127B2D6B7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3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8D616-A89A-443D-A469-06F010B87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1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36E2C-348E-4595-88CB-C497707BDF6E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F768-D8FB-43D9-B27C-9E2BEE5F8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3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EF768-D8FB-43D9-B27C-9E2BEE5F80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4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EF768-D8FB-43D9-B27C-9E2BEE5F80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5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3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1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1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7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2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8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0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7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0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1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1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9E35-0065-4223-8B5B-0E49986DA104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6 РАВВ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304256" cy="1059099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157788"/>
            <a:ext cx="8748464" cy="120173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 defTabSz="912813" eaLnBrk="1" hangingPunct="1">
              <a:lnSpc>
                <a:spcPct val="80000"/>
              </a:lnSpc>
            </a:pPr>
            <a:endParaRPr lang="ru-RU" sz="2000" b="1" dirty="0" smtClean="0">
              <a:latin typeface="Verdana" pitchFamily="34" charset="0"/>
            </a:endParaRPr>
          </a:p>
          <a:p>
            <a:pPr marL="0" indent="0" algn="r" defTabSz="912813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Довлатова Елена Владимировна</a:t>
            </a:r>
          </a:p>
          <a:p>
            <a:pPr marL="0" indent="0" algn="r" defTabSz="912813" eaLnBrk="1" hangingPunct="1">
              <a:lnSpc>
                <a:spcPct val="80000"/>
              </a:lnSpc>
              <a:buNone/>
            </a:pPr>
            <a:r>
              <a:rPr lang="ru-RU" sz="1800" b="1" dirty="0"/>
              <a:t>И</a:t>
            </a:r>
            <a:r>
              <a:rPr lang="ru-RU" sz="1800" b="1" dirty="0" smtClean="0"/>
              <a:t>сполнительный директор</a:t>
            </a:r>
          </a:p>
          <a:p>
            <a:pPr marL="0" indent="0" algn="r" defTabSz="912813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Российской ассоциации водоснабжения и водоотведения</a:t>
            </a:r>
            <a:endParaRPr lang="ru-RU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1772816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Проблемы тарифного регулирования в 2013-2015 годах, их причины. </a:t>
            </a:r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Предложения </a:t>
            </a:r>
            <a:r>
              <a:rPr lang="ru-RU" sz="3200" b="1" dirty="0"/>
              <a:t>отраслевого сообщества по совершенствованию нормативной </a:t>
            </a:r>
            <a:r>
              <a:rPr lang="ru-RU" sz="3200" b="1" dirty="0" smtClean="0"/>
              <a:t>базы.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Регулирование роста тарифа недостаточно для эффективного управления отраслью.</a:t>
            </a:r>
            <a:endParaRPr lang="ru-RU" sz="32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059759"/>
              </p:ext>
            </p:extLst>
          </p:nvPr>
        </p:nvGraphicFramePr>
        <p:xfrm>
          <a:off x="323528" y="4077072"/>
          <a:ext cx="4824536" cy="262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832234"/>
              </p:ext>
            </p:extLst>
          </p:nvPr>
        </p:nvGraphicFramePr>
        <p:xfrm>
          <a:off x="4788024" y="4083918"/>
          <a:ext cx="4333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364502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Фактические тарифы существенно меньше установленны</a:t>
            </a:r>
            <a:r>
              <a:rPr lang="ru-RU" b="1" dirty="0"/>
              <a:t>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14" y="399225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ХВС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01208" y="405159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ВО</a:t>
            </a:r>
            <a:endParaRPr lang="ru-RU" b="1" i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62342"/>
              </p:ext>
            </p:extLst>
          </p:nvPr>
        </p:nvGraphicFramePr>
        <p:xfrm>
          <a:off x="156430" y="1104424"/>
          <a:ext cx="47756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33979"/>
              </p:ext>
            </p:extLst>
          </p:nvPr>
        </p:nvGraphicFramePr>
        <p:xfrm>
          <a:off x="5004048" y="2060848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585865"/>
              </p:ext>
            </p:extLst>
          </p:nvPr>
        </p:nvGraphicFramePr>
        <p:xfrm>
          <a:off x="6804248" y="2064296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36096" y="13289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Дефицит выручки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17186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ХВС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17037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ВО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92180" y="256758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26%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4368" y="253174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3</a:t>
            </a:r>
            <a:r>
              <a:rPr lang="ru-RU" b="1" dirty="0" smtClean="0">
                <a:solidFill>
                  <a:srgbClr val="FFFF00"/>
                </a:solidFill>
              </a:rPr>
              <a:t>6%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Предложение 1</a:t>
            </a:r>
            <a:r>
              <a:rPr lang="ru-RU" sz="2800" dirty="0"/>
              <a:t>: </a:t>
            </a:r>
            <a:r>
              <a:rPr lang="ru-RU" sz="2800" dirty="0" smtClean="0"/>
              <a:t>введение заявительного порядка определения планового </a:t>
            </a:r>
            <a:r>
              <a:rPr lang="ru-RU" sz="2800" dirty="0"/>
              <a:t>полезного </a:t>
            </a:r>
            <a:r>
              <a:rPr lang="ru-RU" sz="2800" dirty="0" smtClean="0"/>
              <a:t>отпуска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292412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82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Предложение 2</a:t>
            </a:r>
            <a:r>
              <a:rPr lang="ru-RU" sz="2800" dirty="0"/>
              <a:t>: </a:t>
            </a:r>
            <a:r>
              <a:rPr lang="ru-RU" sz="2800" dirty="0" smtClean="0"/>
              <a:t>расширение возможных </a:t>
            </a:r>
            <a:r>
              <a:rPr lang="ru-RU" sz="2800" dirty="0"/>
              <a:t>к утверждению </a:t>
            </a:r>
            <a:r>
              <a:rPr lang="ru-RU" sz="2800" dirty="0" smtClean="0"/>
              <a:t>целевых </a:t>
            </a:r>
            <a:r>
              <a:rPr lang="ru-RU" sz="2800" dirty="0" err="1" smtClean="0"/>
              <a:t>показателелей</a:t>
            </a:r>
            <a:r>
              <a:rPr lang="ru-RU" sz="2800" dirty="0" smtClean="0"/>
              <a:t>, отражающих </a:t>
            </a:r>
            <a:r>
              <a:rPr lang="ru-RU" sz="2800" dirty="0"/>
              <a:t>специфику деятельности организаций </a:t>
            </a:r>
            <a:r>
              <a:rPr lang="ru-RU" sz="2800" dirty="0" smtClean="0"/>
              <a:t>ВКХ.</a:t>
            </a:r>
            <a:endParaRPr lang="ru-RU" sz="2800" dirty="0"/>
          </a:p>
        </p:txBody>
      </p:sp>
      <p:pic>
        <p:nvPicPr>
          <p:cNvPr id="1026" name="Picture 2" descr="http://ekaterinburg.bezformata.ru/content/image118342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94" y="1412776"/>
            <a:ext cx="5715000" cy="43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115154"/>
              </p:ext>
            </p:extLst>
          </p:nvPr>
        </p:nvGraphicFramePr>
        <p:xfrm>
          <a:off x="39291" y="2563163"/>
          <a:ext cx="1940471" cy="378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554" y="177281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Отношение операционных затрат к инвестиционным – 1/4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1691680" y="2708920"/>
            <a:ext cx="504056" cy="3456384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07568" y="2708920"/>
            <a:ext cx="2357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Соответствие качеству:</a:t>
            </a:r>
          </a:p>
          <a:p>
            <a:endParaRPr lang="ru-RU" dirty="0" smtClean="0"/>
          </a:p>
          <a:p>
            <a:r>
              <a:rPr lang="ru-RU" dirty="0" smtClean="0"/>
              <a:t>ХВС – 63,9%</a:t>
            </a:r>
          </a:p>
          <a:p>
            <a:r>
              <a:rPr lang="ru-RU" dirty="0" smtClean="0"/>
              <a:t>ВО – 63,9%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Ежегодно требуемые инвестиции в отрасль:</a:t>
            </a:r>
          </a:p>
          <a:p>
            <a:pPr algn="just"/>
            <a:r>
              <a:rPr lang="ru-RU" dirty="0" smtClean="0"/>
              <a:t>200 млрд. рублей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57861" y="5820122"/>
            <a:ext cx="4578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Показатели качества </a:t>
            </a:r>
            <a:r>
              <a:rPr lang="ru-RU" dirty="0" err="1" smtClean="0"/>
              <a:t>ЦСВСиВО</a:t>
            </a:r>
            <a:r>
              <a:rPr lang="ru-RU" dirty="0" smtClean="0"/>
              <a:t> не позволяют обосновать большое количество важных  инвестиционных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6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87016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Предложение 3</a:t>
            </a:r>
            <a:r>
              <a:rPr lang="ru-RU" sz="2800" dirty="0"/>
              <a:t>: </a:t>
            </a:r>
            <a:r>
              <a:rPr lang="ru-RU" sz="2800" dirty="0" smtClean="0"/>
              <a:t>введение </a:t>
            </a:r>
            <a:r>
              <a:rPr lang="ru-RU" sz="2800" dirty="0" err="1" smtClean="0"/>
              <a:t>двухставочного</a:t>
            </a:r>
            <a:r>
              <a:rPr lang="ru-RU" sz="2800" dirty="0" smtClean="0"/>
              <a:t> тарифа </a:t>
            </a:r>
            <a:r>
              <a:rPr lang="ru-RU" sz="2800" dirty="0"/>
              <a:t>с постоянной частью, взимаемой с потребителей по общей площади жилого помещения в многоквартирном доме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715" y="4667363"/>
            <a:ext cx="204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НВВ</a:t>
            </a:r>
            <a:r>
              <a:rPr lang="ru-RU" sz="1600" b="1" i="1" baseline="-25000" dirty="0" err="1" smtClean="0">
                <a:solidFill>
                  <a:srgbClr val="FF0000"/>
                </a:solidFill>
              </a:rPr>
              <a:t>население</a:t>
            </a:r>
            <a:endParaRPr lang="ru-RU" sz="1600" b="1" i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2227" y="436510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Постоянная часть =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ru-RU" sz="2800" baseline="-25000" dirty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x S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жил.помещения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28030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Переменная часть =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ru-RU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x V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2381385" y="4221088"/>
            <a:ext cx="540060" cy="177929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05993"/>
              </p:ext>
            </p:extLst>
          </p:nvPr>
        </p:nvGraphicFramePr>
        <p:xfrm>
          <a:off x="35496" y="1397000"/>
          <a:ext cx="9073008" cy="1010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92252"/>
                <a:gridCol w="52807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Двухставочный</a:t>
                      </a:r>
                      <a:r>
                        <a:rPr lang="ru-RU" dirty="0" smtClean="0"/>
                        <a:t> тариф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(по мощности)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Двухставочной</a:t>
                      </a:r>
                      <a:r>
                        <a:rPr lang="ru-RU" baseline="0" dirty="0" smtClean="0"/>
                        <a:t> тариф 2.0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(по площади жилого помещения в МКД)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" y="2065952"/>
            <a:ext cx="4032448" cy="21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growinggarden.ru/img/flat/%D0%BC%D0%B0%D0%BB%D0%BE%D1%8D%D1%82%D0%B0%D0%B6%D0%BD%D1%8B%D0%B5-%D0%BC%D0%BD%D0%BE%D0%B3%D0%BE%D0%BA%D0%B2%D0%B0%D1%80%D1%82%D0%B8%D1%80%D0%BD%D1%8B%D0%B5-%D0%B4%D0%BE%D0%BC%D0%B0/00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9618"/>
            <a:ext cx="4986511" cy="21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87016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Предложение </a:t>
            </a:r>
            <a:r>
              <a:rPr lang="en-US" sz="2800" dirty="0" smtClean="0"/>
              <a:t>4:</a:t>
            </a:r>
            <a:r>
              <a:rPr lang="ru-RU" sz="2800" dirty="0" smtClean="0"/>
              <a:t> совершенствование </a:t>
            </a:r>
            <a:r>
              <a:rPr lang="ru-RU" sz="2800" dirty="0"/>
              <a:t>применения метода сравнения аналогов при установлении </a:t>
            </a:r>
            <a:r>
              <a:rPr lang="ru-RU" sz="2800" dirty="0" smtClean="0"/>
              <a:t>тарифов</a:t>
            </a:r>
            <a:r>
              <a:rPr lang="en-US" sz="2800" dirty="0" smtClean="0"/>
              <a:t> </a:t>
            </a:r>
            <a:r>
              <a:rPr lang="ru-RU" sz="2800" dirty="0" smtClean="0"/>
              <a:t>транспортирующим организациям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556048"/>
            <a:ext cx="9144000" cy="1287016"/>
          </a:xfrm>
          <a:prstGeom prst="rect">
            <a:avLst/>
          </a:prstGeom>
          <a:solidFill>
            <a:srgbClr val="C00000">
              <a:alpha val="1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Предложение </a:t>
            </a:r>
            <a:r>
              <a:rPr lang="en-US" sz="2800" dirty="0" smtClean="0"/>
              <a:t>4’:</a:t>
            </a:r>
            <a:r>
              <a:rPr lang="ru-RU" sz="2800" dirty="0" smtClean="0"/>
              <a:t> повышение открытости </a:t>
            </a:r>
            <a:r>
              <a:rPr lang="ru-RU" sz="2800" dirty="0"/>
              <a:t>установления </a:t>
            </a:r>
            <a:r>
              <a:rPr lang="ru-RU" sz="2800" dirty="0" smtClean="0"/>
              <a:t>тарифов </a:t>
            </a:r>
            <a:r>
              <a:rPr lang="ru-RU" sz="2800" dirty="0"/>
              <a:t>транспортирующим организациям</a:t>
            </a:r>
          </a:p>
        </p:txBody>
      </p:sp>
      <p:pic>
        <p:nvPicPr>
          <p:cNvPr id="3074" name="Picture 2" descr="http://2s2b.ru/upload/normal/saratov-prokladka_vodoprovoda_kanalizacii_3663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1820"/>
            <a:ext cx="6213981" cy="40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/>
              <a:t>Предложение </a:t>
            </a:r>
            <a:r>
              <a:rPr lang="ru-RU" sz="2800" dirty="0" smtClean="0"/>
              <a:t>5: повышение </a:t>
            </a:r>
            <a:r>
              <a:rPr lang="ru-RU" sz="2800" dirty="0"/>
              <a:t>объективности учета расходов по сомнительным долгам (дебиторской задолженности) по категории </a:t>
            </a:r>
            <a:r>
              <a:rPr lang="ru-RU" sz="2800" dirty="0" smtClean="0"/>
              <a:t>население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472334"/>
              </p:ext>
            </p:extLst>
          </p:nvPr>
        </p:nvGraphicFramePr>
        <p:xfrm>
          <a:off x="0" y="2204864"/>
          <a:ext cx="9144000" cy="44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Предложение 6</a:t>
            </a:r>
            <a:r>
              <a:rPr lang="ru-RU" sz="2800" dirty="0"/>
              <a:t>: выпустить циркулярное письмо, предписывающее учитывать расходы организаций ВКХ на реализацию ГИС ЖКХ как расходов, связанных с изменениями требований </a:t>
            </a:r>
            <a:r>
              <a:rPr lang="ru-RU" sz="2800" dirty="0" smtClean="0"/>
              <a:t>законодательства.</a:t>
            </a:r>
            <a:endParaRPr lang="ru-RU" sz="2800" dirty="0"/>
          </a:p>
        </p:txBody>
      </p:sp>
      <p:pic>
        <p:nvPicPr>
          <p:cNvPr id="4098" name="Picture 2" descr="http://www.vologdatpp.ru/sites/default/files/event/image/1460972158_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09466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168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1 </a:t>
            </a:r>
            <a:r>
              <a:rPr lang="ru-RU" b="1" dirty="0">
                <a:solidFill>
                  <a:srgbClr val="FF0000"/>
                </a:solidFill>
              </a:rPr>
              <a:t>июля 2016 года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все поставщики информации (</a:t>
            </a:r>
            <a:r>
              <a:rPr lang="ru-RU" dirty="0" err="1"/>
              <a:t>ресурсоснабжающие</a:t>
            </a:r>
            <a:r>
              <a:rPr lang="ru-RU" dirty="0"/>
              <a:t> организации, управляющие организации и др.) обязаны размещать подлежащую обязательному размещению в системе информацию (ч.4 ст.12  №209-ФЗ)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0711" y="2746414"/>
            <a:ext cx="4049331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/>
              <a:t>Приказ </a:t>
            </a:r>
            <a:r>
              <a:rPr lang="ru-RU" sz="1050" dirty="0" err="1"/>
              <a:t>Минкомсвязи</a:t>
            </a:r>
            <a:r>
              <a:rPr lang="ru-RU" sz="1050" dirty="0"/>
              <a:t> России и Минстроя России от 24 августа 2015 г. N 311/612/</a:t>
            </a:r>
            <a:r>
              <a:rPr lang="ru-RU" sz="1050" dirty="0" err="1"/>
              <a:t>пр</a:t>
            </a:r>
            <a:r>
              <a:rPr lang="ru-RU" sz="1050" dirty="0"/>
              <a:t> «Об утверждении состава, порядка, способов, сроков и периодичности размещения в государственной информационной системе жилищно-коммунального хозяйства информации из государственного </a:t>
            </a:r>
            <a:r>
              <a:rPr lang="ru-RU" sz="1050" i="1" dirty="0"/>
              <a:t>кадастра недвижимости и Единого государственного реестра прав на недвижимое имущество и сделок с ним»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i="1" dirty="0"/>
              <a:t>Приказ </a:t>
            </a:r>
            <a:r>
              <a:rPr lang="ru-RU" sz="1050" i="1" dirty="0" err="1"/>
              <a:t>Минкомсвязи</a:t>
            </a:r>
            <a:r>
              <a:rPr lang="ru-RU" sz="1050" i="1" dirty="0"/>
              <a:t> России и Минстроя России  от 28 января 2016 г. N 18/34/</a:t>
            </a:r>
            <a:r>
              <a:rPr lang="ru-RU" sz="1050" i="1" dirty="0" err="1"/>
              <a:t>пр</a:t>
            </a:r>
            <a:r>
              <a:rPr lang="ru-RU" sz="1050" i="1" dirty="0"/>
              <a:t> «Об утверждении состава, порядка, способов, сроков и периодичности размещения в государственной информационной системе жилищно-коммунального хозяйства информации о количестве зарегистрированных в жилых помещениях по месту пребывания и по месту жительства граждан»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i="1" dirty="0"/>
              <a:t>Приказ </a:t>
            </a:r>
            <a:r>
              <a:rPr lang="ru-RU" sz="1050" i="1" dirty="0" err="1"/>
              <a:t>Минкомсвязи</a:t>
            </a:r>
            <a:r>
              <a:rPr lang="ru-RU" sz="1050" i="1" dirty="0"/>
              <a:t> России и Минстроя России от 28 декабря 2015 г. N 589/944/</a:t>
            </a:r>
            <a:r>
              <a:rPr lang="ru-RU" sz="1050" i="1" dirty="0" err="1"/>
              <a:t>пр</a:t>
            </a:r>
            <a:r>
              <a:rPr lang="ru-RU" sz="1050" i="1" dirty="0"/>
              <a:t> "Об утверждении Порядка и способов размещения информации, ведения реестров в государственной информационной системе жилищно-коммунального хозяйства, доступа к системе и к информации, размещенной в ней»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i="1" dirty="0"/>
              <a:t>приказ </a:t>
            </a:r>
            <a:r>
              <a:rPr lang="ru-RU" sz="1050" i="1" dirty="0" err="1"/>
              <a:t>Минкомсвязи</a:t>
            </a:r>
            <a:r>
              <a:rPr lang="ru-RU" sz="1050" i="1" dirty="0"/>
              <a:t> России и Минстроя России от 29.02.2016года № 74 № 114/</a:t>
            </a:r>
            <a:r>
              <a:rPr lang="ru-RU" sz="1050" i="1" dirty="0" err="1"/>
              <a:t>пр</a:t>
            </a:r>
            <a:r>
              <a:rPr lang="ru-RU" sz="1050" i="1" dirty="0"/>
              <a:t> «Об утверждении состава, сроков и периодичности размещения </a:t>
            </a:r>
            <a:r>
              <a:rPr lang="ru-RU" sz="1050" dirty="0"/>
              <a:t>информации поставщиками информации в государственной информационной системе жилищно-коммунального хозяйства</a:t>
            </a:r>
            <a:r>
              <a:rPr lang="ru-RU" sz="1200" dirty="0"/>
              <a:t>»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13764</TotalTime>
  <Words>325</Words>
  <Application>Microsoft Office PowerPoint</Application>
  <PresentationFormat>Экран (4:3)</PresentationFormat>
  <Paragraphs>58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Регулирование роста тарифа недостаточно для эффективного управления отраслью.</vt:lpstr>
      <vt:lpstr>Предложение 1: введение заявительного порядка определения планового полезного отпуска</vt:lpstr>
      <vt:lpstr>Предложение 2: расширение возможных к утверждению целевых показателелей, отражающих специфику деятельности организаций ВКХ.</vt:lpstr>
      <vt:lpstr>Предложение 3: введение двухставочного тарифа с постоянной частью, взимаемой с потребителей по общей площади жилого помещения в многоквартирном доме</vt:lpstr>
      <vt:lpstr>Предложение 4: совершенствование применения метода сравнения аналогов при установлении тарифов транспортирующим организациям</vt:lpstr>
      <vt:lpstr>Предложение 5: повышение объективности учета расходов по сомнительным долгам (дебиторской задолженности) по категории население</vt:lpstr>
      <vt:lpstr>Предложение 6: выпустить циркулярное письмо, предписывающее учитывать расходы организаций ВКХ на реализацию ГИС ЖКХ как расходов, связанных с изменениями требований законодательства.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Epshtein Alexander</dc:creator>
  <cp:lastModifiedBy>user</cp:lastModifiedBy>
  <cp:revision>612</cp:revision>
  <cp:lastPrinted>2016-06-28T07:14:09Z</cp:lastPrinted>
  <dcterms:created xsi:type="dcterms:W3CDTF">2012-09-24T07:46:48Z</dcterms:created>
  <dcterms:modified xsi:type="dcterms:W3CDTF">2016-06-28T08:09:30Z</dcterms:modified>
</cp:coreProperties>
</file>